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76" r:id="rId6"/>
    <p:sldId id="277" r:id="rId7"/>
    <p:sldId id="278" r:id="rId8"/>
    <p:sldId id="279" r:id="rId9"/>
    <p:sldId id="280" r:id="rId10"/>
    <p:sldId id="281" r:id="rId11"/>
    <p:sldId id="282" r:id="rId12"/>
    <p:sldId id="290" r:id="rId13"/>
    <p:sldId id="283" r:id="rId14"/>
    <p:sldId id="287" r:id="rId15"/>
    <p:sldId id="264" r:id="rId16"/>
    <p:sldId id="272" r:id="rId17"/>
    <p:sldId id="288" r:id="rId18"/>
    <p:sldId id="273" r:id="rId19"/>
    <p:sldId id="284" r:id="rId20"/>
    <p:sldId id="285" r:id="rId21"/>
    <p:sldId id="286" r:id="rId22"/>
    <p:sldId id="267" r:id="rId23"/>
    <p:sldId id="268" r:id="rId24"/>
    <p:sldId id="289" r:id="rId25"/>
    <p:sldId id="275"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39314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123710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68877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1133558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5680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69334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3716429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325332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386084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136286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135547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390257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2152904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184827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1660364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4F0CA8A-122E-49F3-B9BC-0FCC6627B4F1}" type="datetimeFigureOut">
              <a:rPr lang="fr-FR" smtClean="0"/>
              <a:t>06/07/2023</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47913FDA-3D91-42F5-B29F-B4E7D3AA71CD}" type="slidenum">
              <a:rPr lang="fr-FR" smtClean="0"/>
              <a:t>‹N°›</a:t>
            </a:fld>
            <a:endParaRPr lang="fr-FR" dirty="0"/>
          </a:p>
        </p:txBody>
      </p:sp>
    </p:spTree>
    <p:extLst>
      <p:ext uri="{BB962C8B-B14F-4D97-AF65-F5344CB8AC3E}">
        <p14:creationId xmlns:p14="http://schemas.microsoft.com/office/powerpoint/2010/main" val="215111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F0CA8A-122E-49F3-B9BC-0FCC6627B4F1}" type="datetimeFigureOut">
              <a:rPr lang="fr-FR" smtClean="0"/>
              <a:t>06/07/2023</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7913FDA-3D91-42F5-B29F-B4E7D3AA71CD}" type="slidenum">
              <a:rPr lang="fr-FR" smtClean="0"/>
              <a:t>‹N°›</a:t>
            </a:fld>
            <a:endParaRPr lang="fr-FR" dirty="0"/>
          </a:p>
        </p:txBody>
      </p:sp>
    </p:spTree>
    <p:extLst>
      <p:ext uri="{BB962C8B-B14F-4D97-AF65-F5344CB8AC3E}">
        <p14:creationId xmlns:p14="http://schemas.microsoft.com/office/powerpoint/2010/main" val="848455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Année 2022-2023</a:t>
            </a:r>
            <a:br>
              <a:rPr lang="fr-FR" dirty="0" smtClean="0"/>
            </a:br>
            <a:r>
              <a:rPr lang="fr-FR" dirty="0" smtClean="0"/>
              <a:t>Conseil école n°3</a:t>
            </a:r>
            <a:endParaRPr lang="fr-FR" dirty="0"/>
          </a:p>
        </p:txBody>
      </p:sp>
      <p:sp>
        <p:nvSpPr>
          <p:cNvPr id="3" name="Sous-titre 2"/>
          <p:cNvSpPr>
            <a:spLocks noGrp="1"/>
          </p:cNvSpPr>
          <p:nvPr>
            <p:ph type="subTitle" idx="1"/>
          </p:nvPr>
        </p:nvSpPr>
        <p:spPr/>
        <p:txBody>
          <a:bodyPr/>
          <a:lstStyle/>
          <a:p>
            <a:r>
              <a:rPr lang="fr-FR" dirty="0" smtClean="0"/>
              <a:t>École de l’Etang</a:t>
            </a:r>
            <a:endParaRPr lang="fr-FR" dirty="0"/>
          </a:p>
        </p:txBody>
      </p:sp>
    </p:spTree>
    <p:extLst>
      <p:ext uri="{BB962C8B-B14F-4D97-AF65-F5344CB8AC3E}">
        <p14:creationId xmlns:p14="http://schemas.microsoft.com/office/powerpoint/2010/main" val="29347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0365" y="257577"/>
            <a:ext cx="8596668" cy="1320800"/>
          </a:xfrm>
        </p:spPr>
        <p:txBody>
          <a:bodyPr/>
          <a:lstStyle/>
          <a:p>
            <a:r>
              <a:rPr lang="fr-FR" dirty="0"/>
              <a:t>AXE 2 </a:t>
            </a:r>
            <a:r>
              <a:rPr lang="fr-FR" b="1" dirty="0"/>
              <a:t>Climat </a:t>
            </a:r>
            <a:r>
              <a:rPr lang="fr-FR" b="1" dirty="0" smtClean="0"/>
              <a:t>scolaire (suite)</a:t>
            </a:r>
            <a:endParaRPr lang="fr-FR" dirty="0"/>
          </a:p>
        </p:txBody>
      </p:sp>
      <p:pic>
        <p:nvPicPr>
          <p:cNvPr id="4" name="Espace réservé du contenu 3"/>
          <p:cNvPicPr>
            <a:picLocks noGrp="1" noChangeAspect="1"/>
          </p:cNvPicPr>
          <p:nvPr>
            <p:ph idx="1"/>
          </p:nvPr>
        </p:nvPicPr>
        <p:blipFill>
          <a:blip r:embed="rId2"/>
          <a:stretch>
            <a:fillRect/>
          </a:stretch>
        </p:blipFill>
        <p:spPr>
          <a:xfrm>
            <a:off x="292603" y="1771560"/>
            <a:ext cx="11511105" cy="3216141"/>
          </a:xfrm>
          <a:prstGeom prst="rect">
            <a:avLst/>
          </a:prstGeom>
        </p:spPr>
      </p:pic>
    </p:spTree>
    <p:extLst>
      <p:ext uri="{BB962C8B-B14F-4D97-AF65-F5344CB8AC3E}">
        <p14:creationId xmlns:p14="http://schemas.microsoft.com/office/powerpoint/2010/main" val="2509219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1322231"/>
          </a:xfrm>
        </p:spPr>
        <p:txBody>
          <a:bodyPr>
            <a:normAutofit fontScale="90000"/>
          </a:bodyPr>
          <a:lstStyle/>
          <a:p>
            <a:r>
              <a:rPr lang="fr-FR" dirty="0"/>
              <a:t>AXE </a:t>
            </a:r>
            <a:r>
              <a:rPr lang="fr-FR" dirty="0" smtClean="0"/>
              <a:t>3 </a:t>
            </a:r>
            <a:r>
              <a:rPr lang="fr-FR" b="1" dirty="0"/>
              <a:t>Lisibilité des apprentissages</a:t>
            </a:r>
            <a:r>
              <a:rPr lang="fr-FR" dirty="0"/>
              <a:t/>
            </a:r>
            <a:br>
              <a:rPr lang="fr-FR" dirty="0"/>
            </a:br>
            <a:r>
              <a:rPr lang="fr-FR" dirty="0"/>
              <a:t/>
            </a:r>
            <a:br>
              <a:rPr lang="fr-FR" dirty="0"/>
            </a:br>
            <a:r>
              <a:rPr lang="fr-FR" dirty="0"/>
              <a:t/>
            </a:r>
            <a:br>
              <a:rPr lang="fr-FR" dirty="0"/>
            </a:br>
            <a:endParaRPr lang="fr-FR" dirty="0"/>
          </a:p>
        </p:txBody>
      </p:sp>
      <p:pic>
        <p:nvPicPr>
          <p:cNvPr id="4" name="Espace réservé du contenu 3"/>
          <p:cNvPicPr>
            <a:picLocks noGrp="1" noChangeAspect="1"/>
          </p:cNvPicPr>
          <p:nvPr>
            <p:ph idx="1"/>
          </p:nvPr>
        </p:nvPicPr>
        <p:blipFill>
          <a:blip r:embed="rId2"/>
          <a:stretch>
            <a:fillRect/>
          </a:stretch>
        </p:blipFill>
        <p:spPr>
          <a:xfrm>
            <a:off x="206251" y="1322231"/>
            <a:ext cx="11807584" cy="2284451"/>
          </a:xfrm>
          <a:prstGeom prst="rect">
            <a:avLst/>
          </a:prstGeom>
        </p:spPr>
      </p:pic>
      <p:pic>
        <p:nvPicPr>
          <p:cNvPr id="5" name="Image 4"/>
          <p:cNvPicPr>
            <a:picLocks noChangeAspect="1"/>
          </p:cNvPicPr>
          <p:nvPr/>
        </p:nvPicPr>
        <p:blipFill>
          <a:blip r:embed="rId3"/>
          <a:stretch>
            <a:fillRect/>
          </a:stretch>
        </p:blipFill>
        <p:spPr>
          <a:xfrm>
            <a:off x="206252" y="3499356"/>
            <a:ext cx="11807588" cy="1429557"/>
          </a:xfrm>
          <a:prstGeom prst="rect">
            <a:avLst/>
          </a:prstGeom>
        </p:spPr>
      </p:pic>
    </p:spTree>
    <p:extLst>
      <p:ext uri="{BB962C8B-B14F-4D97-AF65-F5344CB8AC3E}">
        <p14:creationId xmlns:p14="http://schemas.microsoft.com/office/powerpoint/2010/main" val="1829423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Après une discussion suite à une remarque d’un parent élu, il est décidé:</a:t>
            </a:r>
            <a:endParaRPr lang="fr-FR" dirty="0"/>
          </a:p>
        </p:txBody>
      </p:sp>
      <p:sp>
        <p:nvSpPr>
          <p:cNvPr id="3" name="Espace réservé du contenu 2"/>
          <p:cNvSpPr>
            <a:spLocks noGrp="1"/>
          </p:cNvSpPr>
          <p:nvPr>
            <p:ph idx="1"/>
          </p:nvPr>
        </p:nvSpPr>
        <p:spPr/>
        <p:txBody>
          <a:bodyPr/>
          <a:lstStyle/>
          <a:p>
            <a:r>
              <a:rPr lang="fr-FR" dirty="0" smtClean="0"/>
              <a:t>D’ajout au projet l’action école dehors qui peut être abordé dans les trois axes retenus.</a:t>
            </a:r>
          </a:p>
          <a:p>
            <a:r>
              <a:rPr lang="fr-FR" dirty="0" smtClean="0"/>
              <a:t>Ainsi dans une scolarité complète d’un élève à l’école de l’Etang (PS=&gt;CM2) celui-ci aura l’occasion de vivre des moments d’école dehors.</a:t>
            </a:r>
          </a:p>
          <a:p>
            <a:pPr marL="0" indent="0">
              <a:buNone/>
            </a:pPr>
            <a:r>
              <a:rPr lang="fr-FR" dirty="0" smtClean="0"/>
              <a:t>Pour 2022-2023, 3 classes concernées </a:t>
            </a:r>
            <a:r>
              <a:rPr lang="fr-FR" dirty="0" smtClean="0">
                <a:sym typeface="Wingdings" panose="05000000000000000000" pitchFamily="2" charset="2"/>
              </a:rPr>
              <a:t>(PS-MS, MS-GS, CP-CE2).</a:t>
            </a:r>
          </a:p>
          <a:p>
            <a:pPr marL="0" indent="0">
              <a:buNone/>
            </a:pPr>
            <a:r>
              <a:rPr lang="fr-FR" dirty="0" smtClean="0">
                <a:sym typeface="Wingdings" panose="05000000000000000000" pitchFamily="2" charset="2"/>
              </a:rPr>
              <a:t>D’autres membres de l’équipe enseignante exprime leur envie de pouvoir mettre cette pédagogie en place dès l’an prochain.</a:t>
            </a:r>
          </a:p>
          <a:p>
            <a:r>
              <a:rPr lang="fr-FR" dirty="0" smtClean="0"/>
              <a:t>Donc Ecole </a:t>
            </a:r>
            <a:r>
              <a:rPr lang="fr-FR" dirty="0"/>
              <a:t>dehors à mettre dans le projet pour coller à « l’identité de l’école de l’Etang » sans obliger </a:t>
            </a:r>
            <a:r>
              <a:rPr lang="fr-FR" dirty="0" smtClean="0"/>
              <a:t>les enseignants </a:t>
            </a:r>
            <a:r>
              <a:rPr lang="fr-FR" dirty="0"/>
              <a:t>à s’y </a:t>
            </a:r>
            <a:r>
              <a:rPr lang="fr-FR" dirty="0" smtClean="0"/>
              <a:t>engager, à </a:t>
            </a:r>
            <a:r>
              <a:rPr lang="fr-FR" dirty="0"/>
              <a:t>l’image de l’USEP qui n’a pas de caractère obligatoire, </a:t>
            </a:r>
            <a:r>
              <a:rPr lang="fr-FR" dirty="0" smtClean="0"/>
              <a:t>mais bien «</a:t>
            </a:r>
            <a:r>
              <a:rPr lang="fr-FR" dirty="0"/>
              <a:t> dans la mesure du possible »</a:t>
            </a:r>
          </a:p>
          <a:p>
            <a:pPr marL="0" indent="0">
              <a:buNone/>
            </a:pPr>
            <a:r>
              <a:rPr lang="fr-FR" dirty="0"/>
              <a:t>AXE 1 = Gestion des espaces d’apprentissage</a:t>
            </a:r>
          </a:p>
          <a:p>
            <a:pPr marL="0" indent="0">
              <a:buNone/>
            </a:pPr>
            <a:endParaRPr lang="fr-FR" dirty="0" smtClean="0"/>
          </a:p>
        </p:txBody>
      </p:sp>
    </p:spTree>
    <p:extLst>
      <p:ext uri="{BB962C8B-B14F-4D97-AF65-F5344CB8AC3E}">
        <p14:creationId xmlns:p14="http://schemas.microsoft.com/office/powerpoint/2010/main" val="4162652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0212" y="480811"/>
            <a:ext cx="8596668" cy="1320800"/>
          </a:xfrm>
        </p:spPr>
        <p:txBody>
          <a:bodyPr>
            <a:normAutofit/>
          </a:bodyPr>
          <a:lstStyle/>
          <a:p>
            <a:r>
              <a:rPr lang="fr-FR" dirty="0" smtClean="0"/>
              <a:t>Soumission au vote du projet</a:t>
            </a:r>
            <a:endParaRPr lang="fr-FR" dirty="0"/>
          </a:p>
        </p:txBody>
      </p:sp>
      <p:sp>
        <p:nvSpPr>
          <p:cNvPr id="3" name="Espace réservé du contenu 2"/>
          <p:cNvSpPr>
            <a:spLocks noGrp="1"/>
          </p:cNvSpPr>
          <p:nvPr>
            <p:ph idx="1"/>
          </p:nvPr>
        </p:nvSpPr>
        <p:spPr>
          <a:xfrm>
            <a:off x="690212" y="1413614"/>
            <a:ext cx="8596668" cy="3880773"/>
          </a:xfrm>
        </p:spPr>
        <p:txBody>
          <a:bodyPr/>
          <a:lstStyle/>
          <a:p>
            <a:pPr marL="0" indent="0">
              <a:buNone/>
            </a:pPr>
            <a:r>
              <a:rPr lang="fr-FR" dirty="0" smtClean="0"/>
              <a:t>Le projet est ainsi proposé au vote.</a:t>
            </a:r>
          </a:p>
          <a:p>
            <a:pPr marL="0" indent="0">
              <a:buNone/>
            </a:pPr>
            <a:r>
              <a:rPr lang="fr-FR" dirty="0" smtClean="0"/>
              <a:t>Vote pour à l’unanimité.</a:t>
            </a:r>
            <a:endParaRPr lang="fr-FR" dirty="0"/>
          </a:p>
          <a:p>
            <a:pPr marL="0" indent="0">
              <a:buNone/>
            </a:pPr>
            <a:endParaRPr lang="fr-FR" dirty="0"/>
          </a:p>
          <a:p>
            <a:endParaRPr lang="fr-FR" dirty="0" smtClean="0"/>
          </a:p>
          <a:p>
            <a:endParaRPr lang="fr-FR" dirty="0" smtClean="0"/>
          </a:p>
          <a:p>
            <a:endParaRPr lang="fr-FR" dirty="0"/>
          </a:p>
        </p:txBody>
      </p:sp>
    </p:spTree>
    <p:extLst>
      <p:ext uri="{BB962C8B-B14F-4D97-AF65-F5344CB8AC3E}">
        <p14:creationId xmlns:p14="http://schemas.microsoft.com/office/powerpoint/2010/main" val="147421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fontAlgn="base"/>
            <a:r>
              <a:rPr lang="fr-FR" dirty="0" smtClean="0"/>
              <a:t>2 - Effectifs </a:t>
            </a:r>
            <a:r>
              <a:rPr lang="fr-FR" dirty="0"/>
              <a:t>pour la prochaine </a:t>
            </a:r>
            <a:r>
              <a:rPr lang="fr-FR" dirty="0" smtClean="0"/>
              <a:t>rentrée</a:t>
            </a:r>
            <a:endParaRPr lang="fr-FR" dirty="0"/>
          </a:p>
        </p:txBody>
      </p:sp>
      <p:sp>
        <p:nvSpPr>
          <p:cNvPr id="3" name="Espace réservé du contenu 2"/>
          <p:cNvSpPr>
            <a:spLocks noGrp="1"/>
          </p:cNvSpPr>
          <p:nvPr>
            <p:ph idx="1"/>
          </p:nvPr>
        </p:nvSpPr>
        <p:spPr/>
        <p:txBody>
          <a:bodyPr/>
          <a:lstStyle/>
          <a:p>
            <a:r>
              <a:rPr lang="fr-FR" dirty="0" smtClean="0"/>
              <a:t>Peu d’inscriptions en PS (14 sur 30 nés dans la commune, nous attendions une </a:t>
            </a:r>
            <a:r>
              <a:rPr lang="fr-FR" dirty="0" smtClean="0"/>
              <a:t>20aine</a:t>
            </a:r>
            <a:r>
              <a:rPr lang="fr-FR" dirty="0" smtClean="0"/>
              <a:t>)  par rapport aux </a:t>
            </a:r>
            <a:r>
              <a:rPr lang="fr-FR" dirty="0" smtClean="0"/>
              <a:t>prévisions. L’école </a:t>
            </a:r>
            <a:r>
              <a:rPr lang="fr-FR" dirty="0" smtClean="0"/>
              <a:t>n’est pas en manque d’effectif donc pas d’impact sur les ouvertures/fermetures.</a:t>
            </a:r>
            <a:endParaRPr lang="fr-FR" dirty="0"/>
          </a:p>
        </p:txBody>
      </p:sp>
    </p:spTree>
    <p:extLst>
      <p:ext uri="{BB962C8B-B14F-4D97-AF65-F5344CB8AC3E}">
        <p14:creationId xmlns:p14="http://schemas.microsoft.com/office/powerpoint/2010/main" val="298687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677334" y="1304925"/>
            <a:ext cx="8596668" cy="4736437"/>
          </a:xfrm>
        </p:spPr>
        <p:txBody>
          <a:bodyPr/>
          <a:lstStyle/>
          <a:p>
            <a:r>
              <a:rPr lang="fr-FR" dirty="0" smtClean="0"/>
              <a:t>Comme cela a été décidé depuis l’an dernier en conseil d’école, la réévaluation des demandes de dérogations pour les nouveaux élèves extérieurs à la commune est fixée en date du 1</a:t>
            </a:r>
            <a:r>
              <a:rPr lang="fr-FR" baseline="30000" dirty="0" smtClean="0"/>
              <a:t>er</a:t>
            </a:r>
            <a:r>
              <a:rPr lang="fr-FR" dirty="0" smtClean="0"/>
              <a:t> juin</a:t>
            </a:r>
          </a:p>
          <a:p>
            <a:r>
              <a:rPr lang="fr-FR" smtClean="0"/>
              <a:t>Les </a:t>
            </a:r>
            <a:r>
              <a:rPr lang="fr-FR" dirty="0"/>
              <a:t>dérogations sont examinées par la mairie  et sont acceptés en dessous du seuil des effectifs pléthoriques, fixé au-dessus de 28 élèves par classe. </a:t>
            </a:r>
            <a:endParaRPr lang="fr-FR" dirty="0" smtClean="0"/>
          </a:p>
          <a:p>
            <a:endParaRPr lang="fr-FR" dirty="0"/>
          </a:p>
          <a:p>
            <a:r>
              <a:rPr lang="fr-FR" dirty="0" smtClean="0"/>
              <a:t>31 CM2 qui partent en 6</a:t>
            </a:r>
            <a:r>
              <a:rPr lang="fr-FR" baseline="30000" dirty="0" smtClean="0"/>
              <a:t>ème</a:t>
            </a:r>
            <a:endParaRPr lang="fr-FR" dirty="0" smtClean="0"/>
          </a:p>
          <a:p>
            <a:r>
              <a:rPr lang="fr-FR" dirty="0" smtClean="0"/>
              <a:t>14 inscriptions en PS à ce jour</a:t>
            </a:r>
          </a:p>
          <a:p>
            <a:r>
              <a:rPr lang="fr-FR" dirty="0" smtClean="0"/>
              <a:t>5 arrivées autres niveaux</a:t>
            </a:r>
          </a:p>
          <a:p>
            <a:endParaRPr lang="fr-FR" dirty="0" smtClean="0"/>
          </a:p>
          <a:p>
            <a:pPr marL="0" indent="0">
              <a:buNone/>
            </a:pPr>
            <a:endParaRPr lang="fr-FR" dirty="0"/>
          </a:p>
        </p:txBody>
      </p:sp>
    </p:spTree>
    <p:extLst>
      <p:ext uri="{BB962C8B-B14F-4D97-AF65-F5344CB8AC3E}">
        <p14:creationId xmlns:p14="http://schemas.microsoft.com/office/powerpoint/2010/main" val="1082995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Effectifs prévus à ce jour (15/06/23) pour septembre 2023</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smtClean="0"/>
              <a:t/>
            </a:r>
            <a:br>
              <a:rPr lang="fr-FR" dirty="0" smtClean="0"/>
            </a:br>
            <a:r>
              <a:rPr lang="fr-FR" dirty="0"/>
              <a:t/>
            </a:r>
            <a:br>
              <a:rPr lang="fr-FR" dirty="0"/>
            </a:br>
            <a:r>
              <a:rPr lang="fr-FR" dirty="0" smtClean="0"/>
              <a:t>soit un total de 168 élèves et une moyenne de 24 élèves</a:t>
            </a:r>
            <a:endParaRPr lang="fr-FR" dirty="0"/>
          </a:p>
        </p:txBody>
      </p:sp>
      <p:pic>
        <p:nvPicPr>
          <p:cNvPr id="5" name="Espace réservé du contenu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536" y="1797866"/>
            <a:ext cx="11866160" cy="3456713"/>
          </a:xfrm>
          <a:prstGeom prst="rect">
            <a:avLst/>
          </a:prstGeom>
          <a:noFill/>
          <a:ln>
            <a:noFill/>
          </a:ln>
        </p:spPr>
      </p:pic>
    </p:spTree>
    <p:extLst>
      <p:ext uri="{BB962C8B-B14F-4D97-AF65-F5344CB8AC3E}">
        <p14:creationId xmlns:p14="http://schemas.microsoft.com/office/powerpoint/2010/main" val="2455476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Répartition pédagogique </a:t>
            </a:r>
            <a:br>
              <a:rPr lang="fr-FR" dirty="0"/>
            </a:br>
            <a:endParaRPr lang="fr-FR" dirty="0"/>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3629313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668" y="315488"/>
            <a:ext cx="11809926" cy="1320800"/>
          </a:xfrm>
        </p:spPr>
        <p:txBody>
          <a:bodyPr>
            <a:normAutofit fontScale="90000"/>
          </a:bodyPr>
          <a:lstStyle/>
          <a:p>
            <a:r>
              <a:rPr lang="fr-FR" dirty="0" smtClean="0"/>
              <a:t>Répartition pédagogique actée en conseil des enseignants</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a:t/>
            </a:r>
            <a:br>
              <a:rPr lang="fr-FR" dirty="0"/>
            </a:br>
            <a:r>
              <a:rPr lang="fr-FR" dirty="0" smtClean="0"/>
              <a:t/>
            </a:r>
            <a:br>
              <a:rPr lang="fr-FR" dirty="0" smtClean="0"/>
            </a:br>
            <a:endParaRPr lang="fr-FR" dirty="0"/>
          </a:p>
        </p:txBody>
      </p:sp>
      <p:pic>
        <p:nvPicPr>
          <p:cNvPr id="3" name="Image 2"/>
          <p:cNvPicPr>
            <a:picLocks noChangeAspect="1"/>
          </p:cNvPicPr>
          <p:nvPr/>
        </p:nvPicPr>
        <p:blipFill>
          <a:blip r:embed="rId2"/>
          <a:stretch>
            <a:fillRect/>
          </a:stretch>
        </p:blipFill>
        <p:spPr>
          <a:xfrm>
            <a:off x="1959724" y="991673"/>
            <a:ext cx="6189638" cy="5589431"/>
          </a:xfrm>
          <a:prstGeom prst="rect">
            <a:avLst/>
          </a:prstGeom>
        </p:spPr>
      </p:pic>
    </p:spTree>
    <p:extLst>
      <p:ext uri="{BB962C8B-B14F-4D97-AF65-F5344CB8AC3E}">
        <p14:creationId xmlns:p14="http://schemas.microsoft.com/office/powerpoint/2010/main" val="2540674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Cela permet:</a:t>
            </a:r>
            <a:endParaRPr lang="fr-FR" dirty="0"/>
          </a:p>
        </p:txBody>
      </p:sp>
      <p:sp>
        <p:nvSpPr>
          <p:cNvPr id="4" name="Espace réservé du contenu 4"/>
          <p:cNvSpPr>
            <a:spLocks noGrp="1"/>
          </p:cNvSpPr>
          <p:nvPr>
            <p:ph idx="1"/>
          </p:nvPr>
        </p:nvSpPr>
        <p:spPr>
          <a:xfrm>
            <a:off x="437882" y="1532585"/>
            <a:ext cx="10702343" cy="4559121"/>
          </a:xfrm>
        </p:spPr>
        <p:txBody>
          <a:bodyPr>
            <a:normAutofit/>
          </a:bodyPr>
          <a:lstStyle/>
          <a:p>
            <a:r>
              <a:rPr lang="fr-FR" dirty="0" smtClean="0"/>
              <a:t>Une classe CP cours simple.</a:t>
            </a:r>
          </a:p>
          <a:p>
            <a:r>
              <a:rPr lang="fr-FR" dirty="0" smtClean="0"/>
              <a:t>Respecter les effectifs de 24 max en GS-CP-</a:t>
            </a:r>
          </a:p>
          <a:p>
            <a:r>
              <a:rPr lang="fr-FR" dirty="0" smtClean="0"/>
              <a:t>« absorber » plus facilement les nouvelles inscriptions </a:t>
            </a:r>
          </a:p>
          <a:p>
            <a:r>
              <a:rPr lang="fr-FR" dirty="0" smtClean="0"/>
              <a:t>Avec une moyenne générale de 24/classe</a:t>
            </a:r>
          </a:p>
          <a:p>
            <a:endParaRPr lang="fr-FR" dirty="0"/>
          </a:p>
          <a:p>
            <a:r>
              <a:rPr lang="fr-FR" dirty="0"/>
              <a:t>Les enseignants effectuent la répartition des différents groupes hétérogènes au niveau scolaire et comportement de la manière la plus équilibrée possible entre chaque classe</a:t>
            </a:r>
            <a:r>
              <a:rPr lang="fr-FR" dirty="0" smtClean="0"/>
              <a:t>. Nous demandons aux familles de faire confiance à l’équipe qui connaît les élèves.</a:t>
            </a:r>
          </a:p>
          <a:p>
            <a:endParaRPr lang="fr-FR" dirty="0" smtClean="0"/>
          </a:p>
          <a:p>
            <a:r>
              <a:rPr lang="fr-FR" dirty="0" smtClean="0"/>
              <a:t>Les listes seront affichées (panneau extérieur) lors de la pré-rentrée le 1 septembre 2023.</a:t>
            </a:r>
            <a:endParaRPr lang="fr-FR" dirty="0"/>
          </a:p>
          <a:p>
            <a:endParaRPr lang="fr-FR" dirty="0" smtClean="0"/>
          </a:p>
          <a:p>
            <a:endParaRPr lang="fr-FR" dirty="0"/>
          </a:p>
          <a:p>
            <a:pPr marL="0" indent="0">
              <a:buNone/>
            </a:pPr>
            <a:endParaRPr lang="fr-FR" dirty="0"/>
          </a:p>
        </p:txBody>
      </p:sp>
    </p:spTree>
    <p:extLst>
      <p:ext uri="{BB962C8B-B14F-4D97-AF65-F5344CB8AC3E}">
        <p14:creationId xmlns:p14="http://schemas.microsoft.com/office/powerpoint/2010/main" val="1623067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160589"/>
            <a:ext cx="8596668" cy="4421186"/>
          </a:xfrm>
        </p:spPr>
        <p:txBody>
          <a:bodyPr>
            <a:normAutofit fontScale="85000" lnSpcReduction="20000"/>
          </a:bodyPr>
          <a:lstStyle/>
          <a:p>
            <a:pPr marL="0" indent="0" algn="ctr">
              <a:buNone/>
            </a:pPr>
            <a:r>
              <a:rPr lang="fr-FR" dirty="0" smtClean="0"/>
              <a:t>Tour de table:</a:t>
            </a:r>
          </a:p>
          <a:p>
            <a:pPr marL="0" indent="0">
              <a:spcBef>
                <a:spcPts val="600"/>
              </a:spcBef>
              <a:buNone/>
            </a:pPr>
            <a:r>
              <a:rPr lang="fr-FR" sz="3600" dirty="0">
                <a:solidFill>
                  <a:schemeClr val="tx1"/>
                </a:solidFill>
              </a:rPr>
              <a:t>Personnes </a:t>
            </a:r>
            <a:r>
              <a:rPr lang="fr-FR" sz="3600" dirty="0" smtClean="0">
                <a:solidFill>
                  <a:schemeClr val="tx1"/>
                </a:solidFill>
              </a:rPr>
              <a:t>excusées:</a:t>
            </a:r>
            <a:r>
              <a:rPr lang="fr-FR" sz="1900" dirty="0" smtClean="0">
                <a:solidFill>
                  <a:schemeClr val="tx1"/>
                </a:solidFill>
              </a:rPr>
              <a:t/>
            </a:r>
            <a:br>
              <a:rPr lang="fr-FR" sz="1900" dirty="0" smtClean="0">
                <a:solidFill>
                  <a:schemeClr val="tx1"/>
                </a:solidFill>
              </a:rPr>
            </a:br>
            <a:r>
              <a:rPr lang="fr-FR" dirty="0" smtClean="0">
                <a:solidFill>
                  <a:schemeClr val="tx1"/>
                </a:solidFill>
              </a:rPr>
              <a:t>Gilbert </a:t>
            </a:r>
            <a:r>
              <a:rPr lang="fr-FR" dirty="0">
                <a:solidFill>
                  <a:schemeClr val="tx1"/>
                </a:solidFill>
              </a:rPr>
              <a:t>Grousson </a:t>
            </a:r>
            <a:r>
              <a:rPr lang="fr-FR" dirty="0" smtClean="0">
                <a:solidFill>
                  <a:schemeClr val="tx1"/>
                </a:solidFill>
              </a:rPr>
              <a:t>DDEN, </a:t>
            </a:r>
            <a:r>
              <a:rPr lang="fr-FR" dirty="0" err="1">
                <a:solidFill>
                  <a:schemeClr val="tx1"/>
                </a:solidFill>
              </a:rPr>
              <a:t>Cindie</a:t>
            </a:r>
            <a:r>
              <a:rPr lang="fr-FR" dirty="0">
                <a:solidFill>
                  <a:schemeClr val="tx1"/>
                </a:solidFill>
              </a:rPr>
              <a:t> Plantin (CE1-CE2) excusée, </a:t>
            </a:r>
            <a:r>
              <a:rPr lang="fr-FR" dirty="0" smtClean="0">
                <a:solidFill>
                  <a:schemeClr val="tx1"/>
                </a:solidFill>
              </a:rPr>
              <a:t>Julie Faure-Laurent parent élue, </a:t>
            </a:r>
            <a:r>
              <a:rPr lang="fr-FR" dirty="0"/>
              <a:t>Olivia </a:t>
            </a:r>
            <a:r>
              <a:rPr lang="fr-FR" dirty="0" smtClean="0"/>
              <a:t>Chevallier parent élue.</a:t>
            </a:r>
            <a:endParaRPr lang="fr-FR" dirty="0">
              <a:solidFill>
                <a:schemeClr val="tx1"/>
              </a:solidFill>
            </a:endParaRPr>
          </a:p>
          <a:p>
            <a:pPr marL="0" indent="0">
              <a:buNone/>
            </a:pPr>
            <a:r>
              <a:rPr lang="fr-FR" sz="3600" dirty="0" smtClean="0">
                <a:solidFill>
                  <a:schemeClr val="tx1"/>
                </a:solidFill>
              </a:rPr>
              <a:t>Personnes présentes (fiche émargement):</a:t>
            </a:r>
            <a:r>
              <a:rPr lang="fr-FR" sz="3600" dirty="0">
                <a:solidFill>
                  <a:schemeClr val="tx1"/>
                </a:solidFill>
              </a:rPr>
              <a:t/>
            </a:r>
            <a:br>
              <a:rPr lang="fr-FR" sz="3600" dirty="0">
                <a:solidFill>
                  <a:schemeClr val="tx1"/>
                </a:solidFill>
              </a:rPr>
            </a:br>
            <a:r>
              <a:rPr lang="fr-FR" dirty="0" smtClean="0">
                <a:solidFill>
                  <a:schemeClr val="tx1"/>
                </a:solidFill>
              </a:rPr>
              <a:t>Geneviève </a:t>
            </a:r>
            <a:r>
              <a:rPr lang="fr-FR" dirty="0">
                <a:solidFill>
                  <a:schemeClr val="tx1"/>
                </a:solidFill>
              </a:rPr>
              <a:t>Mandon adjointe mairie</a:t>
            </a:r>
            <a:br>
              <a:rPr lang="fr-FR" dirty="0">
                <a:solidFill>
                  <a:schemeClr val="tx1"/>
                </a:solidFill>
              </a:rPr>
            </a:br>
            <a:r>
              <a:rPr lang="fr-FR" dirty="0">
                <a:solidFill>
                  <a:schemeClr val="tx1"/>
                </a:solidFill>
              </a:rPr>
              <a:t/>
            </a:r>
            <a:br>
              <a:rPr lang="fr-FR" dirty="0">
                <a:solidFill>
                  <a:schemeClr val="tx1"/>
                </a:solidFill>
              </a:rPr>
            </a:br>
            <a:r>
              <a:rPr lang="fr-FR" u="sng" dirty="0">
                <a:solidFill>
                  <a:schemeClr val="tx1"/>
                </a:solidFill>
              </a:rPr>
              <a:t>Parents </a:t>
            </a:r>
            <a:r>
              <a:rPr lang="fr-FR" u="sng" dirty="0" smtClean="0">
                <a:solidFill>
                  <a:schemeClr val="tx1"/>
                </a:solidFill>
              </a:rPr>
              <a:t>élus</a:t>
            </a:r>
            <a:r>
              <a:rPr lang="fr-FR" dirty="0" smtClean="0">
                <a:solidFill>
                  <a:schemeClr val="tx1"/>
                </a:solidFill>
              </a:rPr>
              <a:t>: Stéphanie </a:t>
            </a:r>
            <a:r>
              <a:rPr lang="fr-FR" dirty="0" err="1" smtClean="0">
                <a:solidFill>
                  <a:schemeClr val="tx1"/>
                </a:solidFill>
              </a:rPr>
              <a:t>Rajot</a:t>
            </a:r>
            <a:r>
              <a:rPr lang="fr-FR" dirty="0" smtClean="0">
                <a:solidFill>
                  <a:schemeClr val="tx1"/>
                </a:solidFill>
              </a:rPr>
              <a:t>, Emmanuelle Rey, </a:t>
            </a:r>
            <a:r>
              <a:rPr lang="fr-FR" dirty="0" err="1" smtClean="0">
                <a:solidFill>
                  <a:schemeClr val="tx1"/>
                </a:solidFill>
              </a:rPr>
              <a:t>Corentine</a:t>
            </a:r>
            <a:r>
              <a:rPr lang="fr-FR" dirty="0" smtClean="0">
                <a:solidFill>
                  <a:schemeClr val="tx1"/>
                </a:solidFill>
              </a:rPr>
              <a:t> </a:t>
            </a:r>
            <a:r>
              <a:rPr lang="fr-FR" dirty="0" err="1" smtClean="0">
                <a:solidFill>
                  <a:schemeClr val="tx1"/>
                </a:solidFill>
              </a:rPr>
              <a:t>Faverjon</a:t>
            </a:r>
            <a:r>
              <a:rPr lang="fr-FR" dirty="0" smtClean="0">
                <a:solidFill>
                  <a:schemeClr val="tx1"/>
                </a:solidFill>
              </a:rPr>
              <a:t>, Katia </a:t>
            </a:r>
            <a:r>
              <a:rPr lang="fr-FR" dirty="0" err="1" smtClean="0">
                <a:solidFill>
                  <a:schemeClr val="tx1"/>
                </a:solidFill>
              </a:rPr>
              <a:t>Bommersbach</a:t>
            </a:r>
            <a:r>
              <a:rPr lang="fr-FR" dirty="0" smtClean="0">
                <a:solidFill>
                  <a:schemeClr val="tx1"/>
                </a:solidFill>
              </a:rPr>
              <a:t>, </a:t>
            </a:r>
            <a:r>
              <a:rPr lang="fr-FR" dirty="0" err="1" smtClean="0">
                <a:solidFill>
                  <a:schemeClr val="tx1"/>
                </a:solidFill>
              </a:rPr>
              <a:t>Guernon</a:t>
            </a:r>
            <a:r>
              <a:rPr lang="fr-FR" dirty="0" smtClean="0">
                <a:solidFill>
                  <a:schemeClr val="tx1"/>
                </a:solidFill>
              </a:rPr>
              <a:t> Sandrine, </a:t>
            </a:r>
            <a:r>
              <a:rPr lang="fr-FR" dirty="0" err="1" smtClean="0">
                <a:solidFill>
                  <a:schemeClr val="tx1"/>
                </a:solidFill>
              </a:rPr>
              <a:t>Padel</a:t>
            </a:r>
            <a:r>
              <a:rPr lang="fr-FR" dirty="0" smtClean="0">
                <a:solidFill>
                  <a:schemeClr val="tx1"/>
                </a:solidFill>
              </a:rPr>
              <a:t> Karine, </a:t>
            </a:r>
            <a:r>
              <a:rPr lang="fr-FR" dirty="0" err="1" smtClean="0">
                <a:solidFill>
                  <a:schemeClr val="tx1"/>
                </a:solidFill>
              </a:rPr>
              <a:t>Odouard</a:t>
            </a:r>
            <a:r>
              <a:rPr lang="fr-FR" dirty="0" smtClean="0">
                <a:solidFill>
                  <a:schemeClr val="tx1"/>
                </a:solidFill>
              </a:rPr>
              <a:t> Véronique, </a:t>
            </a:r>
            <a:r>
              <a:rPr lang="fr-FR" dirty="0" err="1" smtClean="0">
                <a:solidFill>
                  <a:schemeClr val="tx1"/>
                </a:solidFill>
              </a:rPr>
              <a:t>Driol</a:t>
            </a:r>
            <a:r>
              <a:rPr lang="fr-FR" dirty="0" smtClean="0">
                <a:solidFill>
                  <a:schemeClr val="tx1"/>
                </a:solidFill>
              </a:rPr>
              <a:t> Marc, Mas Frédéric, </a:t>
            </a:r>
            <a:r>
              <a:rPr lang="fr-FR" dirty="0" err="1" smtClean="0">
                <a:solidFill>
                  <a:schemeClr val="tx1"/>
                </a:solidFill>
              </a:rPr>
              <a:t>Vialleton</a:t>
            </a:r>
            <a:r>
              <a:rPr lang="fr-FR" dirty="0" smtClean="0">
                <a:solidFill>
                  <a:schemeClr val="tx1"/>
                </a:solidFill>
              </a:rPr>
              <a:t> Mathias, Bayle Angélique</a:t>
            </a:r>
          </a:p>
          <a:p>
            <a:pPr marL="0" indent="0">
              <a:buNone/>
            </a:pPr>
            <a:r>
              <a:rPr lang="fr-FR" dirty="0">
                <a:solidFill>
                  <a:schemeClr val="tx1"/>
                </a:solidFill>
              </a:rPr>
              <a:t/>
            </a:r>
            <a:br>
              <a:rPr lang="fr-FR" dirty="0">
                <a:solidFill>
                  <a:schemeClr val="tx1"/>
                </a:solidFill>
              </a:rPr>
            </a:br>
            <a:r>
              <a:rPr lang="fr-FR" dirty="0">
                <a:solidFill>
                  <a:schemeClr val="tx1"/>
                </a:solidFill>
              </a:rPr>
              <a:t/>
            </a:r>
            <a:br>
              <a:rPr lang="fr-FR" dirty="0">
                <a:solidFill>
                  <a:schemeClr val="tx1"/>
                </a:solidFill>
              </a:rPr>
            </a:br>
            <a:r>
              <a:rPr lang="fr-FR" u="sng" dirty="0">
                <a:solidFill>
                  <a:schemeClr val="tx1"/>
                </a:solidFill>
              </a:rPr>
              <a:t>Equipe </a:t>
            </a:r>
            <a:r>
              <a:rPr lang="fr-FR" u="sng" dirty="0" smtClean="0">
                <a:solidFill>
                  <a:schemeClr val="tx1"/>
                </a:solidFill>
              </a:rPr>
              <a:t>enseignante</a:t>
            </a:r>
            <a:r>
              <a:rPr lang="fr-FR" dirty="0" smtClean="0">
                <a:solidFill>
                  <a:schemeClr val="tx1"/>
                </a:solidFill>
              </a:rPr>
              <a:t>:Véronique Martin (PS-MS), Elisabeth </a:t>
            </a:r>
            <a:r>
              <a:rPr lang="fr-FR" dirty="0">
                <a:solidFill>
                  <a:schemeClr val="tx1"/>
                </a:solidFill>
              </a:rPr>
              <a:t>Coupat (MS-GS</a:t>
            </a:r>
            <a:r>
              <a:rPr lang="fr-FR" dirty="0" smtClean="0">
                <a:solidFill>
                  <a:schemeClr val="tx1"/>
                </a:solidFill>
              </a:rPr>
              <a:t>), Charlotte </a:t>
            </a:r>
            <a:r>
              <a:rPr lang="fr-FR" dirty="0">
                <a:solidFill>
                  <a:schemeClr val="tx1"/>
                </a:solidFill>
              </a:rPr>
              <a:t>André (</a:t>
            </a:r>
            <a:r>
              <a:rPr lang="fr-FR" dirty="0" smtClean="0">
                <a:solidFill>
                  <a:schemeClr val="tx1"/>
                </a:solidFill>
              </a:rPr>
              <a:t>CP-CE2), Edwige Grand (CM1-CM2</a:t>
            </a:r>
            <a:r>
              <a:rPr lang="fr-FR" dirty="0">
                <a:solidFill>
                  <a:schemeClr val="tx1"/>
                </a:solidFill>
              </a:rPr>
              <a:t>) secrétaire de séance, </a:t>
            </a:r>
            <a:r>
              <a:rPr lang="fr-FR" dirty="0" smtClean="0">
                <a:solidFill>
                  <a:schemeClr val="tx1"/>
                </a:solidFill>
              </a:rPr>
              <a:t>Thomas Guichard (CM1-CM2), Nicolas </a:t>
            </a:r>
            <a:r>
              <a:rPr lang="fr-FR" dirty="0">
                <a:solidFill>
                  <a:schemeClr val="tx1"/>
                </a:solidFill>
              </a:rPr>
              <a:t>Poirier (</a:t>
            </a:r>
            <a:r>
              <a:rPr lang="fr-FR" dirty="0" smtClean="0">
                <a:solidFill>
                  <a:schemeClr val="tx1"/>
                </a:solidFill>
              </a:rPr>
              <a:t>CE1 et </a:t>
            </a:r>
            <a:r>
              <a:rPr lang="fr-FR" dirty="0">
                <a:solidFill>
                  <a:schemeClr val="tx1"/>
                </a:solidFill>
              </a:rPr>
              <a:t>directeur</a:t>
            </a:r>
            <a:r>
              <a:rPr lang="fr-FR" dirty="0" smtClean="0">
                <a:solidFill>
                  <a:schemeClr val="tx1"/>
                </a:solidFill>
              </a:rPr>
              <a:t>)</a:t>
            </a:r>
          </a:p>
          <a:p>
            <a:pPr marL="0" indent="0">
              <a:buNone/>
            </a:pPr>
            <a:r>
              <a:rPr lang="fr-FR" dirty="0" smtClean="0">
                <a:solidFill>
                  <a:schemeClr val="tx1"/>
                </a:solidFill>
              </a:rPr>
              <a:t>ATSEMs: Emma Bray</a:t>
            </a:r>
            <a:r>
              <a:rPr lang="fr-FR" dirty="0">
                <a:solidFill>
                  <a:schemeClr val="tx1"/>
                </a:solidFill>
              </a:rPr>
              <a:t/>
            </a:r>
            <a:br>
              <a:rPr lang="fr-FR" dirty="0">
                <a:solidFill>
                  <a:schemeClr val="tx1"/>
                </a:solidFill>
              </a:rPr>
            </a:br>
            <a:endParaRPr lang="fr-FR" dirty="0" smtClean="0"/>
          </a:p>
        </p:txBody>
      </p:sp>
      <p:sp>
        <p:nvSpPr>
          <p:cNvPr id="4" name="Titre 3"/>
          <p:cNvSpPr>
            <a:spLocks noGrp="1"/>
          </p:cNvSpPr>
          <p:nvPr>
            <p:ph type="title"/>
          </p:nvPr>
        </p:nvSpPr>
        <p:spPr/>
        <p:txBody>
          <a:bodyPr/>
          <a:lstStyle/>
          <a:p>
            <a:endParaRPr lang="fr-FR" dirty="0"/>
          </a:p>
        </p:txBody>
      </p:sp>
    </p:spTree>
    <p:extLst>
      <p:ext uri="{BB962C8B-B14F-4D97-AF65-F5344CB8AC3E}">
        <p14:creationId xmlns:p14="http://schemas.microsoft.com/office/powerpoint/2010/main" val="601831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058" y="171719"/>
            <a:ext cx="9921979" cy="665408"/>
          </a:xfrm>
        </p:spPr>
        <p:txBody>
          <a:bodyPr>
            <a:normAutofit/>
          </a:bodyPr>
          <a:lstStyle/>
          <a:p>
            <a:r>
              <a:rPr lang="fr-FR" dirty="0" smtClean="0"/>
              <a:t>Répartition pédagogique enseignant / classe</a:t>
            </a:r>
            <a:endParaRPr lang="fr-FR" dirty="0"/>
          </a:p>
        </p:txBody>
      </p:sp>
      <p:pic>
        <p:nvPicPr>
          <p:cNvPr id="6" name="Espace réservé du contenu 5"/>
          <p:cNvPicPr>
            <a:picLocks noGrp="1" noChangeAspect="1"/>
          </p:cNvPicPr>
          <p:nvPr>
            <p:ph idx="1"/>
          </p:nvPr>
        </p:nvPicPr>
        <p:blipFill>
          <a:blip r:embed="rId2"/>
          <a:stretch>
            <a:fillRect/>
          </a:stretch>
        </p:blipFill>
        <p:spPr>
          <a:xfrm>
            <a:off x="400531" y="1262184"/>
            <a:ext cx="8879072" cy="3580271"/>
          </a:xfrm>
          <a:prstGeom prst="rect">
            <a:avLst/>
          </a:prstGeom>
        </p:spPr>
      </p:pic>
    </p:spTree>
    <p:extLst>
      <p:ext uri="{BB962C8B-B14F-4D97-AF65-F5344CB8AC3E}">
        <p14:creationId xmlns:p14="http://schemas.microsoft.com/office/powerpoint/2010/main" val="1699792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4- Point sur le personnel de l’école</a:t>
            </a:r>
            <a:br>
              <a:rPr lang="fr-FR" dirty="0"/>
            </a:br>
            <a:r>
              <a:rPr lang="fr-FR" dirty="0" smtClean="0"/>
              <a:t> </a:t>
            </a:r>
            <a:r>
              <a:rPr lang="fr-FR" dirty="0"/>
              <a:t/>
            </a:r>
            <a:br>
              <a:rPr lang="fr-FR" dirty="0"/>
            </a:br>
            <a:endParaRPr lang="fr-FR" dirty="0"/>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29195282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331" y="339143"/>
            <a:ext cx="10694710" cy="716924"/>
          </a:xfrm>
        </p:spPr>
        <p:txBody>
          <a:bodyPr>
            <a:normAutofit fontScale="90000"/>
          </a:bodyPr>
          <a:lstStyle/>
          <a:p>
            <a:r>
              <a:rPr lang="fr-FR" dirty="0"/>
              <a:t>P</a:t>
            </a:r>
            <a:r>
              <a:rPr lang="fr-FR" dirty="0" smtClean="0"/>
              <a:t>ersonnel rentrée équipe école temps scolaire 2022-2023</a:t>
            </a:r>
            <a:r>
              <a:rPr lang="fr-FR" dirty="0"/>
              <a:t/>
            </a:r>
            <a:br>
              <a:rPr lang="fr-FR" dirty="0"/>
            </a:br>
            <a:endParaRPr lang="fr-FR" dirty="0"/>
          </a:p>
        </p:txBody>
      </p:sp>
      <p:sp>
        <p:nvSpPr>
          <p:cNvPr id="3" name="Espace réservé du contenu 2"/>
          <p:cNvSpPr>
            <a:spLocks noGrp="1"/>
          </p:cNvSpPr>
          <p:nvPr>
            <p:ph idx="1"/>
          </p:nvPr>
        </p:nvSpPr>
        <p:spPr>
          <a:xfrm>
            <a:off x="677333" y="1752601"/>
            <a:ext cx="10694711" cy="4048124"/>
          </a:xfrm>
        </p:spPr>
        <p:txBody>
          <a:bodyPr>
            <a:normAutofit/>
          </a:bodyPr>
          <a:lstStyle/>
          <a:p>
            <a:r>
              <a:rPr lang="fr-FR" dirty="0" smtClean="0"/>
              <a:t>7 classes</a:t>
            </a:r>
          </a:p>
          <a:p>
            <a:r>
              <a:rPr lang="fr-FR" dirty="0"/>
              <a:t>6</a:t>
            </a:r>
            <a:r>
              <a:rPr lang="fr-FR" dirty="0" smtClean="0"/>
              <a:t> titulaires de classes:</a:t>
            </a:r>
          </a:p>
          <a:p>
            <a:r>
              <a:rPr lang="fr-FR" dirty="0" smtClean="0"/>
              <a:t>Véronique Martin, Elisabeth Coupat, Charlotte André, Edwige Grand, Thomas Guichard, Nicolas Poirier</a:t>
            </a:r>
          </a:p>
          <a:p>
            <a:r>
              <a:rPr lang="fr-FR" dirty="0" smtClean="0"/>
              <a:t>1 poste PES qui sera attribué à l’année en attente de nomination</a:t>
            </a:r>
          </a:p>
          <a:p>
            <a:r>
              <a:rPr lang="fr-FR" dirty="0" smtClean="0"/>
              <a:t>1 titulaire remplaçant rattaché à l’école: Julien Thiolière qui obtient le poste de Philippe Adamski</a:t>
            </a:r>
          </a:p>
          <a:p>
            <a:r>
              <a:rPr lang="fr-FR" dirty="0" smtClean="0"/>
              <a:t>2 AESH: Chrystel Célarié, Sabrina Trivis</a:t>
            </a:r>
          </a:p>
          <a:p>
            <a:r>
              <a:rPr lang="fr-FR" dirty="0" smtClean="0"/>
              <a:t>4 ATSEMs ou agents municipaux: Brigitte Brunon, Régine </a:t>
            </a:r>
            <a:r>
              <a:rPr lang="fr-FR" dirty="0" err="1" smtClean="0"/>
              <a:t>Padel</a:t>
            </a:r>
            <a:r>
              <a:rPr lang="fr-FR" dirty="0" smtClean="0"/>
              <a:t>, Emma Bray, </a:t>
            </a:r>
            <a:r>
              <a:rPr lang="fr-FR" smtClean="0"/>
              <a:t>Caroline Marc</a:t>
            </a:r>
            <a:endParaRPr lang="fr-FR" dirty="0" smtClean="0"/>
          </a:p>
          <a:p>
            <a:r>
              <a:rPr lang="fr-FR" dirty="0" smtClean="0"/>
              <a:t>Reste à connaître les 2 décharges de Véronique et Nicolas</a:t>
            </a:r>
          </a:p>
        </p:txBody>
      </p:sp>
    </p:spTree>
    <p:extLst>
      <p:ext uri="{BB962C8B-B14F-4D97-AF65-F5344CB8AC3E}">
        <p14:creationId xmlns:p14="http://schemas.microsoft.com/office/powerpoint/2010/main" val="2307776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10355"/>
            <a:ext cx="8596668" cy="1320800"/>
          </a:xfrm>
        </p:spPr>
        <p:txBody>
          <a:bodyPr/>
          <a:lstStyle/>
          <a:p>
            <a:r>
              <a:rPr lang="fr-FR" b="1" u="sng" dirty="0"/>
              <a:t>5</a:t>
            </a:r>
            <a:r>
              <a:rPr lang="fr-FR" b="1" u="sng" dirty="0" smtClean="0"/>
              <a:t>-Questions </a:t>
            </a:r>
            <a:r>
              <a:rPr lang="fr-FR" b="1" u="sng" dirty="0"/>
              <a:t>diverses</a:t>
            </a:r>
            <a:r>
              <a:rPr lang="fr-FR" dirty="0"/>
              <a:t/>
            </a:r>
            <a:br>
              <a:rPr lang="fr-FR" dirty="0"/>
            </a:br>
            <a:endParaRPr lang="fr-FR" dirty="0"/>
          </a:p>
        </p:txBody>
      </p:sp>
      <p:sp>
        <p:nvSpPr>
          <p:cNvPr id="3" name="Espace réservé du contenu 2"/>
          <p:cNvSpPr>
            <a:spLocks noGrp="1"/>
          </p:cNvSpPr>
          <p:nvPr>
            <p:ph idx="1"/>
          </p:nvPr>
        </p:nvSpPr>
        <p:spPr>
          <a:xfrm>
            <a:off x="561424" y="870754"/>
            <a:ext cx="8596668" cy="5890653"/>
          </a:xfrm>
        </p:spPr>
        <p:txBody>
          <a:bodyPr>
            <a:normAutofit/>
          </a:bodyPr>
          <a:lstStyle/>
          <a:p>
            <a:r>
              <a:rPr lang="fr-FR" dirty="0" smtClean="0"/>
              <a:t>Lettres des délégués: aménagement de la cour. A transmettre à M. le Maire</a:t>
            </a:r>
          </a:p>
          <a:p>
            <a:r>
              <a:rPr lang="fr-FR" dirty="0" smtClean="0"/>
              <a:t>Réponse Mairie : subventions qui ont tardé et gros problèmes électriques et de chauffage qui représentent des très gros budgets. ATTENTION : qualité de l’extension moyenne : chauffage soufflerie très bruyant, portes et fenêtres qui ouvrent et ferment mal etc.. </a:t>
            </a:r>
          </a:p>
          <a:p>
            <a:r>
              <a:rPr lang="fr-FR" dirty="0" smtClean="0"/>
              <a:t>A la mairie : réparations à faire depuis octobre qui n’ont toujours pas été faites, issue de secours classe CM1 CM2 qui a dû être réparée par Nicolas. Problème de la maintenance informatique : nos compétences ne nous permettent pas de réparer les bugs… nous avons la chance d’être dotés d’un matériel de qualité (TBI) qui dysfonctionne et qu’on ne peut pas utiliser alors qu’une intervention permettrait de régler les problèmes.</a:t>
            </a:r>
          </a:p>
          <a:p>
            <a:r>
              <a:rPr lang="fr-FR" dirty="0" smtClean="0"/>
              <a:t>Pôle jeunesse AFR : 2025</a:t>
            </a:r>
          </a:p>
          <a:p>
            <a:r>
              <a:rPr lang="fr-FR" dirty="0" smtClean="0"/>
              <a:t>Question parent : quels aménagements pour réduire la vitesse? (demande faite au précédent conseil d’école, et aux antérieurs…) Quelles solutions? Signalétique? Contrat aidé pour faire traverser? Le sujet revient et rien n’est fait. La gendarmerie a été prévenue mais elle n’est pas venue. </a:t>
            </a:r>
          </a:p>
          <a:p>
            <a:r>
              <a:rPr lang="fr-FR" dirty="0" smtClean="0"/>
              <a:t>Question parent : les abonnés cantine ne bénéficieront plus du pique-nique, les parents ont donc l’impression de payer 2 fois. </a:t>
            </a:r>
          </a:p>
          <a:p>
            <a:pPr marL="0" indent="0">
              <a:buNone/>
            </a:pPr>
            <a:endParaRPr lang="fr-FR" dirty="0" smtClean="0"/>
          </a:p>
          <a:p>
            <a:endParaRPr lang="fr-FR" dirty="0" smtClean="0"/>
          </a:p>
          <a:p>
            <a:endParaRPr lang="fr-FR" dirty="0" smtClean="0"/>
          </a:p>
        </p:txBody>
      </p:sp>
    </p:spTree>
    <p:extLst>
      <p:ext uri="{BB962C8B-B14F-4D97-AF65-F5344CB8AC3E}">
        <p14:creationId xmlns:p14="http://schemas.microsoft.com/office/powerpoint/2010/main" val="1320886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5971" y="215879"/>
            <a:ext cx="8596668" cy="6287952"/>
          </a:xfrm>
        </p:spPr>
        <p:txBody>
          <a:bodyPr/>
          <a:lstStyle/>
          <a:p>
            <a:r>
              <a:rPr lang="fr-FR" dirty="0" smtClean="0"/>
              <a:t>Remarque parent : les mêmes problèmes sont soulevés à chaque conseil d’école, depuis des années sans que rien ne soit proposé en retour. Les parents demandent un geste de la mairie.</a:t>
            </a:r>
          </a:p>
          <a:p>
            <a:r>
              <a:rPr lang="fr-FR" dirty="0" smtClean="0"/>
              <a:t>Remarque ATSEM : de nombreux parents fument devant l’école. Un arrêté municipal pourrait-il être décrété pour interdire de fumer devant l’école?</a:t>
            </a:r>
            <a:endParaRPr lang="fr-FR" dirty="0"/>
          </a:p>
        </p:txBody>
      </p:sp>
    </p:spTree>
    <p:extLst>
      <p:ext uri="{BB962C8B-B14F-4D97-AF65-F5344CB8AC3E}">
        <p14:creationId xmlns:p14="http://schemas.microsoft.com/office/powerpoint/2010/main" val="3902044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7- Dates </a:t>
            </a:r>
            <a:r>
              <a:rPr lang="fr-FR" dirty="0"/>
              <a:t>évènements à venir</a:t>
            </a:r>
          </a:p>
        </p:txBody>
      </p:sp>
      <p:sp>
        <p:nvSpPr>
          <p:cNvPr id="3" name="Espace réservé du contenu 2"/>
          <p:cNvSpPr>
            <a:spLocks noGrp="1"/>
          </p:cNvSpPr>
          <p:nvPr>
            <p:ph idx="1"/>
          </p:nvPr>
        </p:nvSpPr>
        <p:spPr>
          <a:xfrm>
            <a:off x="572559" y="1703389"/>
            <a:ext cx="8596668" cy="3880773"/>
          </a:xfrm>
        </p:spPr>
        <p:txBody>
          <a:bodyPr>
            <a:normAutofit lnSpcReduction="10000"/>
          </a:bodyPr>
          <a:lstStyle/>
          <a:p>
            <a:r>
              <a:rPr lang="fr-FR" dirty="0" smtClean="0"/>
              <a:t>Vendredi 30 juin: fête de l’école</a:t>
            </a:r>
          </a:p>
          <a:p>
            <a:r>
              <a:rPr lang="fr-FR" dirty="0" smtClean="0"/>
              <a:t>Mardi 4 juillet matinée olympiades</a:t>
            </a:r>
          </a:p>
          <a:p>
            <a:r>
              <a:rPr lang="fr-FR" dirty="0" smtClean="0"/>
              <a:t>Mardi 4 juillet fin de l’année avec verre de l’amitié à 18h30 à l’école (membres du conseil d’école, agents municipaux école, intervenants, bureau APE)</a:t>
            </a:r>
          </a:p>
          <a:p>
            <a:r>
              <a:rPr lang="fr-FR" dirty="0" smtClean="0"/>
              <a:t>Affichage des listes de classes vendredi 1 septembre vers 12h00</a:t>
            </a:r>
          </a:p>
          <a:p>
            <a:r>
              <a:rPr lang="fr-FR" dirty="0" smtClean="0"/>
              <a:t>Rentrée des classes lundi </a:t>
            </a:r>
            <a:r>
              <a:rPr lang="fr-FR" dirty="0"/>
              <a:t>4</a:t>
            </a:r>
            <a:r>
              <a:rPr lang="fr-FR" dirty="0" smtClean="0"/>
              <a:t> septembre 8h20</a:t>
            </a:r>
          </a:p>
          <a:p>
            <a:pPr marL="0" indent="0">
              <a:buNone/>
            </a:pPr>
            <a:endParaRPr lang="fr-FR" dirty="0" smtClean="0"/>
          </a:p>
          <a:p>
            <a:pPr marL="0" indent="0">
              <a:buNone/>
            </a:pPr>
            <a:endParaRPr lang="fr-FR" dirty="0"/>
          </a:p>
          <a:p>
            <a:pPr marL="0" indent="0">
              <a:buNone/>
            </a:pPr>
            <a:r>
              <a:rPr lang="fr-FR" dirty="0" smtClean="0"/>
              <a:t>Ce compte rendu sera prochainement transmis aux familles par mail et téléchargeable sur le site de l’école.</a:t>
            </a:r>
          </a:p>
          <a:p>
            <a:endParaRPr lang="fr-FR" dirty="0" smtClean="0"/>
          </a:p>
          <a:p>
            <a:endParaRPr lang="fr-FR" dirty="0"/>
          </a:p>
        </p:txBody>
      </p:sp>
    </p:spTree>
    <p:extLst>
      <p:ext uri="{BB962C8B-B14F-4D97-AF65-F5344CB8AC3E}">
        <p14:creationId xmlns:p14="http://schemas.microsoft.com/office/powerpoint/2010/main" val="2724959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Ordre du jour prévu</a:t>
            </a:r>
            <a:endParaRPr lang="fr-FR" dirty="0"/>
          </a:p>
        </p:txBody>
      </p:sp>
      <p:sp>
        <p:nvSpPr>
          <p:cNvPr id="3" name="Espace réservé du contenu 2"/>
          <p:cNvSpPr>
            <a:spLocks noGrp="1"/>
          </p:cNvSpPr>
          <p:nvPr>
            <p:ph idx="1"/>
          </p:nvPr>
        </p:nvSpPr>
        <p:spPr/>
        <p:txBody>
          <a:bodyPr/>
          <a:lstStyle/>
          <a:p>
            <a:pPr lvl="0" fontAlgn="base"/>
            <a:r>
              <a:rPr lang="fr-FR" dirty="0" smtClean="0"/>
              <a:t>1- Présentation et soumission au vote du projet école (5 ans)</a:t>
            </a:r>
            <a:endParaRPr lang="fr-FR" dirty="0"/>
          </a:p>
          <a:p>
            <a:pPr lvl="0" fontAlgn="base"/>
            <a:r>
              <a:rPr lang="fr-FR" dirty="0" smtClean="0"/>
              <a:t>2- Effectifs pour </a:t>
            </a:r>
            <a:r>
              <a:rPr lang="fr-FR" dirty="0"/>
              <a:t>la prochaine </a:t>
            </a:r>
            <a:r>
              <a:rPr lang="fr-FR" dirty="0" smtClean="0"/>
              <a:t>rentrée</a:t>
            </a:r>
          </a:p>
          <a:p>
            <a:pPr lvl="0" fontAlgn="base"/>
            <a:r>
              <a:rPr lang="fr-FR" dirty="0" smtClean="0"/>
              <a:t>3- </a:t>
            </a:r>
            <a:r>
              <a:rPr lang="fr-FR" dirty="0"/>
              <a:t>Répartition pédagogique </a:t>
            </a:r>
          </a:p>
          <a:p>
            <a:pPr lvl="0" fontAlgn="base"/>
            <a:r>
              <a:rPr lang="fr-FR" dirty="0" smtClean="0"/>
              <a:t>4- Point sur le personnel de l’école</a:t>
            </a:r>
          </a:p>
          <a:p>
            <a:pPr lvl="0" fontAlgn="base"/>
            <a:r>
              <a:rPr lang="fr-FR" dirty="0" smtClean="0"/>
              <a:t>5- </a:t>
            </a:r>
            <a:r>
              <a:rPr lang="fr-FR" dirty="0"/>
              <a:t>Questions diverses </a:t>
            </a:r>
          </a:p>
          <a:p>
            <a:pPr lvl="0" fontAlgn="base"/>
            <a:r>
              <a:rPr lang="fr-FR" dirty="0"/>
              <a:t>6</a:t>
            </a:r>
            <a:r>
              <a:rPr lang="fr-FR" dirty="0" smtClean="0"/>
              <a:t>- </a:t>
            </a:r>
            <a:r>
              <a:rPr lang="fr-FR" dirty="0"/>
              <a:t>Dates évènements à venir </a:t>
            </a:r>
          </a:p>
          <a:p>
            <a:endParaRPr lang="fr-FR" dirty="0"/>
          </a:p>
        </p:txBody>
      </p:sp>
    </p:spTree>
    <p:extLst>
      <p:ext uri="{BB962C8B-B14F-4D97-AF65-F5344CB8AC3E}">
        <p14:creationId xmlns:p14="http://schemas.microsoft.com/office/powerpoint/2010/main" val="242219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u="sng" dirty="0" smtClean="0"/>
              <a:t>1-</a:t>
            </a:r>
            <a:r>
              <a:rPr lang="fr-FR" dirty="0"/>
              <a:t> Présentation projet </a:t>
            </a:r>
            <a:r>
              <a:rPr lang="fr-FR" dirty="0" smtClean="0"/>
              <a:t>école </a:t>
            </a:r>
            <a:r>
              <a:rPr lang="fr-FR" sz="2400" dirty="0" smtClean="0"/>
              <a:t>(à voter pour 5 ans)</a:t>
            </a:r>
            <a:endParaRPr lang="fr-FR" sz="2400"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818188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axes au projet d’école</a:t>
            </a:r>
            <a:endParaRPr lang="fr-FR" dirty="0"/>
          </a:p>
        </p:txBody>
      </p:sp>
      <p:sp>
        <p:nvSpPr>
          <p:cNvPr id="3" name="Espace réservé du contenu 2"/>
          <p:cNvSpPr>
            <a:spLocks noGrp="1"/>
          </p:cNvSpPr>
          <p:nvPr>
            <p:ph idx="1"/>
          </p:nvPr>
        </p:nvSpPr>
        <p:spPr/>
        <p:txBody>
          <a:bodyPr/>
          <a:lstStyle/>
          <a:p>
            <a:r>
              <a:rPr lang="fr-FR" sz="4000" dirty="0" smtClean="0"/>
              <a:t>1. </a:t>
            </a:r>
            <a:r>
              <a:rPr lang="fr-FR" sz="4000" b="1" dirty="0"/>
              <a:t>La gestion des temps et des espaces d’apprentissage</a:t>
            </a:r>
            <a:endParaRPr lang="fr-FR" sz="4000" dirty="0"/>
          </a:p>
          <a:p>
            <a:r>
              <a:rPr lang="fr-FR" sz="4000" dirty="0" smtClean="0"/>
              <a:t>2. </a:t>
            </a:r>
            <a:r>
              <a:rPr lang="fr-FR" sz="4000" b="1" dirty="0"/>
              <a:t>Climat scolaire</a:t>
            </a:r>
            <a:endParaRPr lang="fr-FR" sz="4000" dirty="0"/>
          </a:p>
          <a:p>
            <a:r>
              <a:rPr lang="fr-FR" sz="4000" dirty="0" smtClean="0"/>
              <a:t>3. </a:t>
            </a:r>
            <a:r>
              <a:rPr lang="fr-FR" sz="4000" b="1" dirty="0"/>
              <a:t>Lisibilité des apprentissages</a:t>
            </a:r>
            <a:endParaRPr lang="fr-FR" sz="4000" dirty="0"/>
          </a:p>
          <a:p>
            <a:endParaRPr lang="fr-FR" dirty="0"/>
          </a:p>
        </p:txBody>
      </p:sp>
    </p:spTree>
    <p:extLst>
      <p:ext uri="{BB962C8B-B14F-4D97-AF65-F5344CB8AC3E}">
        <p14:creationId xmlns:p14="http://schemas.microsoft.com/office/powerpoint/2010/main" val="1790463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0973" y="1897488"/>
            <a:ext cx="8596668" cy="1320800"/>
          </a:xfrm>
        </p:spPr>
        <p:txBody>
          <a:bodyPr>
            <a:normAutofit fontScale="90000"/>
          </a:bodyPr>
          <a:lstStyle/>
          <a:p>
            <a:r>
              <a:rPr lang="fr-FR" dirty="0" smtClean="0"/>
              <a:t>Chaque axe se décline en actions, les objectifs des actions et les évolutions attendues et mesurables.</a:t>
            </a:r>
            <a:br>
              <a:rPr lang="fr-FR" dirty="0" smtClean="0"/>
            </a:br>
            <a:r>
              <a:rPr lang="fr-FR" dirty="0"/>
              <a:t/>
            </a:r>
            <a:br>
              <a:rPr lang="fr-FR" dirty="0"/>
            </a:br>
            <a:r>
              <a:rPr lang="fr-FR" dirty="0" smtClean="0"/>
              <a:t/>
            </a:r>
            <a:br>
              <a:rPr lang="fr-FR" dirty="0" smtClean="0"/>
            </a:br>
            <a:r>
              <a:rPr lang="fr-FR" dirty="0" smtClean="0"/>
              <a:t>Pendant cette présentation, n’hésitez pas à prendre la parole pour explications supplémentaires ou remarques</a:t>
            </a:r>
            <a:br>
              <a:rPr lang="fr-FR" dirty="0" smtClean="0"/>
            </a:br>
            <a:r>
              <a:rPr lang="fr-FR" dirty="0" smtClean="0"/>
              <a:t> </a:t>
            </a:r>
            <a:endParaRPr lang="fr-FR" dirty="0"/>
          </a:p>
        </p:txBody>
      </p:sp>
    </p:spTree>
    <p:extLst>
      <p:ext uri="{BB962C8B-B14F-4D97-AF65-F5344CB8AC3E}">
        <p14:creationId xmlns:p14="http://schemas.microsoft.com/office/powerpoint/2010/main" val="2517282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2080" y="145961"/>
            <a:ext cx="8596668" cy="1320800"/>
          </a:xfrm>
        </p:spPr>
        <p:txBody>
          <a:bodyPr>
            <a:normAutofit/>
          </a:bodyPr>
          <a:lstStyle/>
          <a:p>
            <a:r>
              <a:rPr lang="fr-FR" dirty="0" smtClean="0"/>
              <a:t>AXE 1</a:t>
            </a:r>
            <a:r>
              <a:rPr lang="fr-FR" b="1" dirty="0" smtClean="0"/>
              <a:t>La </a:t>
            </a:r>
            <a:r>
              <a:rPr lang="fr-FR" b="1" dirty="0"/>
              <a:t>gestion des temps et des espaces d’apprentissage</a:t>
            </a:r>
            <a:endParaRPr lang="fr-FR" dirty="0"/>
          </a:p>
        </p:txBody>
      </p:sp>
      <p:pic>
        <p:nvPicPr>
          <p:cNvPr id="4" name="Espace réservé du contenu 3"/>
          <p:cNvPicPr>
            <a:picLocks noGrp="1" noChangeAspect="1"/>
          </p:cNvPicPr>
          <p:nvPr>
            <p:ph idx="1"/>
          </p:nvPr>
        </p:nvPicPr>
        <p:blipFill>
          <a:blip r:embed="rId2"/>
          <a:stretch>
            <a:fillRect/>
          </a:stretch>
        </p:blipFill>
        <p:spPr>
          <a:xfrm>
            <a:off x="335255" y="1319484"/>
            <a:ext cx="11577703" cy="5429295"/>
          </a:xfrm>
          <a:prstGeom prst="rect">
            <a:avLst/>
          </a:prstGeom>
        </p:spPr>
      </p:pic>
    </p:spTree>
    <p:extLst>
      <p:ext uri="{BB962C8B-B14F-4D97-AF65-F5344CB8AC3E}">
        <p14:creationId xmlns:p14="http://schemas.microsoft.com/office/powerpoint/2010/main" val="4106201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AXE 1</a:t>
            </a:r>
            <a:r>
              <a:rPr lang="fr-FR" b="1" dirty="0"/>
              <a:t>La gestion des temps et des espaces </a:t>
            </a:r>
            <a:r>
              <a:rPr lang="fr-FR" b="1" dirty="0" smtClean="0"/>
              <a:t>d’apprentissage (suite)</a:t>
            </a:r>
            <a:endParaRPr lang="fr-FR" dirty="0"/>
          </a:p>
        </p:txBody>
      </p:sp>
      <p:pic>
        <p:nvPicPr>
          <p:cNvPr id="4" name="Espace réservé du contenu 3"/>
          <p:cNvPicPr>
            <a:picLocks noGrp="1" noChangeAspect="1"/>
          </p:cNvPicPr>
          <p:nvPr>
            <p:ph idx="1"/>
          </p:nvPr>
        </p:nvPicPr>
        <p:blipFill>
          <a:blip r:embed="rId2"/>
          <a:stretch>
            <a:fillRect/>
          </a:stretch>
        </p:blipFill>
        <p:spPr>
          <a:xfrm>
            <a:off x="214049" y="2059189"/>
            <a:ext cx="11789378" cy="2216597"/>
          </a:xfrm>
          <a:prstGeom prst="rect">
            <a:avLst/>
          </a:prstGeom>
        </p:spPr>
      </p:pic>
    </p:spTree>
    <p:extLst>
      <p:ext uri="{BB962C8B-B14F-4D97-AF65-F5344CB8AC3E}">
        <p14:creationId xmlns:p14="http://schemas.microsoft.com/office/powerpoint/2010/main" val="991237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0517" y="94445"/>
            <a:ext cx="8596668" cy="1320800"/>
          </a:xfrm>
        </p:spPr>
        <p:txBody>
          <a:bodyPr/>
          <a:lstStyle/>
          <a:p>
            <a:r>
              <a:rPr lang="fr-FR" dirty="0"/>
              <a:t>AXE </a:t>
            </a:r>
            <a:r>
              <a:rPr lang="fr-FR" dirty="0" smtClean="0"/>
              <a:t>2 </a:t>
            </a:r>
            <a:r>
              <a:rPr lang="fr-FR" b="1" dirty="0"/>
              <a:t>Climat scolaire</a:t>
            </a:r>
            <a:r>
              <a:rPr lang="fr-FR" dirty="0"/>
              <a:t/>
            </a:r>
            <a:br>
              <a:rPr lang="fr-FR" dirty="0"/>
            </a:br>
            <a:endParaRPr lang="fr-FR" dirty="0"/>
          </a:p>
        </p:txBody>
      </p:sp>
      <p:pic>
        <p:nvPicPr>
          <p:cNvPr id="4" name="Espace réservé du contenu 3"/>
          <p:cNvPicPr>
            <a:picLocks noGrp="1" noChangeAspect="1"/>
          </p:cNvPicPr>
          <p:nvPr>
            <p:ph idx="1"/>
          </p:nvPr>
        </p:nvPicPr>
        <p:blipFill>
          <a:blip r:embed="rId2"/>
          <a:stretch>
            <a:fillRect/>
          </a:stretch>
        </p:blipFill>
        <p:spPr>
          <a:xfrm>
            <a:off x="321580" y="754845"/>
            <a:ext cx="11515445" cy="2567904"/>
          </a:xfrm>
          <a:prstGeom prst="rect">
            <a:avLst/>
          </a:prstGeom>
        </p:spPr>
      </p:pic>
      <p:pic>
        <p:nvPicPr>
          <p:cNvPr id="5" name="Image 4"/>
          <p:cNvPicPr>
            <a:picLocks noChangeAspect="1"/>
          </p:cNvPicPr>
          <p:nvPr/>
        </p:nvPicPr>
        <p:blipFill>
          <a:blip r:embed="rId3"/>
          <a:stretch>
            <a:fillRect/>
          </a:stretch>
        </p:blipFill>
        <p:spPr>
          <a:xfrm>
            <a:off x="321580" y="3264011"/>
            <a:ext cx="11470364" cy="2016327"/>
          </a:xfrm>
          <a:prstGeom prst="rect">
            <a:avLst/>
          </a:prstGeom>
        </p:spPr>
      </p:pic>
    </p:spTree>
    <p:extLst>
      <p:ext uri="{BB962C8B-B14F-4D97-AF65-F5344CB8AC3E}">
        <p14:creationId xmlns:p14="http://schemas.microsoft.com/office/powerpoint/2010/main" val="2497537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1475</TotalTime>
  <Words>845</Words>
  <Application>Microsoft Office PowerPoint</Application>
  <PresentationFormat>Grand écran</PresentationFormat>
  <Paragraphs>88</Paragraphs>
  <Slides>25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Trebuchet MS</vt:lpstr>
      <vt:lpstr>Wingdings</vt:lpstr>
      <vt:lpstr>Wingdings 3</vt:lpstr>
      <vt:lpstr>Facette</vt:lpstr>
      <vt:lpstr>Année 2022-2023 Conseil école n°3</vt:lpstr>
      <vt:lpstr>Présentation PowerPoint</vt:lpstr>
      <vt:lpstr>Ordre du jour prévu</vt:lpstr>
      <vt:lpstr>1- Présentation projet école (à voter pour 5 ans)</vt:lpstr>
      <vt:lpstr>3 axes au projet d’école</vt:lpstr>
      <vt:lpstr>Chaque axe se décline en actions, les objectifs des actions et les évolutions attendues et mesurables.   Pendant cette présentation, n’hésitez pas à prendre la parole pour explications supplémentaires ou remarques  </vt:lpstr>
      <vt:lpstr>AXE 1La gestion des temps et des espaces d’apprentissage</vt:lpstr>
      <vt:lpstr>AXE 1La gestion des temps et des espaces d’apprentissage (suite)</vt:lpstr>
      <vt:lpstr>AXE 2 Climat scolaire </vt:lpstr>
      <vt:lpstr>AXE 2 Climat scolaire (suite)</vt:lpstr>
      <vt:lpstr>AXE 3 Lisibilité des apprentissages   </vt:lpstr>
      <vt:lpstr>Après une discussion suite à une remarque d’un parent élu, il est décidé:</vt:lpstr>
      <vt:lpstr>Soumission au vote du projet</vt:lpstr>
      <vt:lpstr>2 - Effectifs pour la prochaine rentrée</vt:lpstr>
      <vt:lpstr>Présentation PowerPoint</vt:lpstr>
      <vt:lpstr>Effectifs prévus à ce jour (15/06/23) pour septembre 2023         soit un total de 168 élèves et une moyenne de 24 élèves</vt:lpstr>
      <vt:lpstr>3- Répartition pédagogique  </vt:lpstr>
      <vt:lpstr>Répartition pédagogique actée en conseil des enseignants       </vt:lpstr>
      <vt:lpstr>Cela permet:</vt:lpstr>
      <vt:lpstr>Répartition pédagogique enseignant / classe</vt:lpstr>
      <vt:lpstr>4- Point sur le personnel de l’école   </vt:lpstr>
      <vt:lpstr>Personnel rentrée équipe école temps scolaire 2022-2023 </vt:lpstr>
      <vt:lpstr>5-Questions diverses </vt:lpstr>
      <vt:lpstr>Présentation PowerPoint</vt:lpstr>
      <vt:lpstr>7- Dates évènements à venir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école n°3</dc:title>
  <dc:creator>Ecole de l'Etang</dc:creator>
  <cp:lastModifiedBy>Ecole de l'Etang</cp:lastModifiedBy>
  <cp:revision>77</cp:revision>
  <dcterms:created xsi:type="dcterms:W3CDTF">2021-06-15T14:04:20Z</dcterms:created>
  <dcterms:modified xsi:type="dcterms:W3CDTF">2023-07-06T05:18:37Z</dcterms:modified>
</cp:coreProperties>
</file>