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76" r:id="rId7"/>
    <p:sldId id="260" r:id="rId8"/>
    <p:sldId id="270" r:id="rId9"/>
    <p:sldId id="271" r:id="rId10"/>
    <p:sldId id="264" r:id="rId11"/>
    <p:sldId id="272" r:id="rId12"/>
    <p:sldId id="273" r:id="rId13"/>
    <p:sldId id="266" r:id="rId14"/>
    <p:sldId id="267" r:id="rId15"/>
    <p:sldId id="274" r:id="rId16"/>
    <p:sldId id="268" r:id="rId17"/>
    <p:sldId id="275"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39314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12371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887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113355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568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6933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371642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325332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386084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4F0CA8A-122E-49F3-B9BC-0FCC6627B4F1}" type="datetimeFigureOut">
              <a:rPr lang="fr-FR" smtClean="0"/>
              <a:t>29/06/2022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136286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4F0CA8A-122E-49F3-B9BC-0FCC6627B4F1}" type="datetimeFigureOut">
              <a:rPr lang="fr-FR" smtClean="0"/>
              <a:t>29/06/2022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135547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4F0CA8A-122E-49F3-B9BC-0FCC6627B4F1}" type="datetimeFigureOut">
              <a:rPr lang="fr-FR" smtClean="0"/>
              <a:t>29/06/2022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390257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4F0CA8A-122E-49F3-B9BC-0FCC6627B4F1}" type="datetimeFigureOut">
              <a:rPr lang="fr-FR" smtClean="0"/>
              <a:t>29/06/2022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215290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0CA8A-122E-49F3-B9BC-0FCC6627B4F1}" type="datetimeFigureOut">
              <a:rPr lang="fr-FR" smtClean="0"/>
              <a:t>29/06/2022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184827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4F0CA8A-122E-49F3-B9BC-0FCC6627B4F1}" type="datetimeFigureOut">
              <a:rPr lang="fr-FR" smtClean="0"/>
              <a:t>29/06/2022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166036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4F0CA8A-122E-49F3-B9BC-0FCC6627B4F1}" type="datetimeFigureOut">
              <a:rPr lang="fr-FR" smtClean="0"/>
              <a:t>29/06/2022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913FDA-3D91-42F5-B29F-B4E7D3AA71CD}" type="slidenum">
              <a:rPr lang="fr-FR" smtClean="0"/>
              <a:t>‹N°›</a:t>
            </a:fld>
            <a:endParaRPr lang="fr-FR"/>
          </a:p>
        </p:txBody>
      </p:sp>
    </p:spTree>
    <p:extLst>
      <p:ext uri="{BB962C8B-B14F-4D97-AF65-F5344CB8AC3E}">
        <p14:creationId xmlns:p14="http://schemas.microsoft.com/office/powerpoint/2010/main" val="215111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F0CA8A-122E-49F3-B9BC-0FCC6627B4F1}" type="datetimeFigureOut">
              <a:rPr lang="fr-FR" smtClean="0"/>
              <a:t>29/06/2022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913FDA-3D91-42F5-B29F-B4E7D3AA71CD}" type="slidenum">
              <a:rPr lang="fr-FR" smtClean="0"/>
              <a:t>‹N°›</a:t>
            </a:fld>
            <a:endParaRPr lang="fr-FR"/>
          </a:p>
        </p:txBody>
      </p:sp>
    </p:spTree>
    <p:extLst>
      <p:ext uri="{BB962C8B-B14F-4D97-AF65-F5344CB8AC3E}">
        <p14:creationId xmlns:p14="http://schemas.microsoft.com/office/powerpoint/2010/main" val="848455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Année 2021-2022</a:t>
            </a:r>
            <a:br>
              <a:rPr lang="fr-FR" dirty="0" smtClean="0"/>
            </a:br>
            <a:r>
              <a:rPr lang="fr-FR" dirty="0" smtClean="0"/>
              <a:t>Conseil école n°3</a:t>
            </a:r>
            <a:endParaRPr lang="fr-FR" dirty="0"/>
          </a:p>
        </p:txBody>
      </p:sp>
      <p:sp>
        <p:nvSpPr>
          <p:cNvPr id="3" name="Sous-titre 2"/>
          <p:cNvSpPr>
            <a:spLocks noGrp="1"/>
          </p:cNvSpPr>
          <p:nvPr>
            <p:ph type="subTitle" idx="1"/>
          </p:nvPr>
        </p:nvSpPr>
        <p:spPr/>
        <p:txBody>
          <a:bodyPr/>
          <a:lstStyle/>
          <a:p>
            <a:r>
              <a:rPr lang="fr-FR" dirty="0" smtClean="0"/>
              <a:t>École de l’Etang</a:t>
            </a:r>
            <a:endParaRPr lang="fr-FR" dirty="0"/>
          </a:p>
        </p:txBody>
      </p:sp>
    </p:spTree>
    <p:extLst>
      <p:ext uri="{BB962C8B-B14F-4D97-AF65-F5344CB8AC3E}">
        <p14:creationId xmlns:p14="http://schemas.microsoft.com/office/powerpoint/2010/main" val="29347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3-</a:t>
            </a:r>
            <a:r>
              <a:rPr lang="fr-FR" dirty="0"/>
              <a:t> </a:t>
            </a:r>
            <a:r>
              <a:rPr lang="fr-FR" dirty="0" smtClean="0"/>
              <a:t>Effectifs </a:t>
            </a:r>
            <a:r>
              <a:rPr lang="fr-FR" dirty="0"/>
              <a:t>pour la prochaine rentrée </a:t>
            </a:r>
          </a:p>
        </p:txBody>
      </p:sp>
      <p:sp>
        <p:nvSpPr>
          <p:cNvPr id="6" name="Espace réservé du contenu 5"/>
          <p:cNvSpPr>
            <a:spLocks noGrp="1"/>
          </p:cNvSpPr>
          <p:nvPr>
            <p:ph idx="1"/>
          </p:nvPr>
        </p:nvSpPr>
        <p:spPr>
          <a:xfrm>
            <a:off x="677334" y="1304925"/>
            <a:ext cx="8596668" cy="4736437"/>
          </a:xfrm>
        </p:spPr>
        <p:txBody>
          <a:bodyPr/>
          <a:lstStyle/>
          <a:p>
            <a:r>
              <a:rPr lang="fr-FR" dirty="0" smtClean="0"/>
              <a:t>Comme cela a été décidé lors du dernier conseil d’école, la réévaluation des demandes de dérogations pour les nouveaux élèves extérieurs à la commune a eu lieu le 1</a:t>
            </a:r>
            <a:r>
              <a:rPr lang="fr-FR" baseline="30000" dirty="0" smtClean="0"/>
              <a:t>er</a:t>
            </a:r>
            <a:r>
              <a:rPr lang="fr-FR" dirty="0" smtClean="0"/>
              <a:t> juin. Compte tenu des effectifs, il a été décidé de ne pas accepter les dérogations, il a été vivement recommandé que les familles s’adressent à l’école de </a:t>
            </a:r>
            <a:r>
              <a:rPr lang="fr-FR" dirty="0" err="1" smtClean="0"/>
              <a:t>Jonzieux</a:t>
            </a:r>
            <a:r>
              <a:rPr lang="fr-FR" dirty="0" smtClean="0"/>
              <a:t> qui est en baisse d’effectif.</a:t>
            </a:r>
          </a:p>
          <a:p>
            <a:r>
              <a:rPr lang="fr-FR" dirty="0" smtClean="0"/>
              <a:t>Malgré les articles dans le journal des familles </a:t>
            </a:r>
            <a:r>
              <a:rPr lang="fr-FR" dirty="0" err="1" smtClean="0"/>
              <a:t>genésiennes</a:t>
            </a:r>
            <a:r>
              <a:rPr lang="fr-FR" dirty="0" smtClean="0"/>
              <a:t> prennent contact seulement au mois de juin (lundi dernier) pour inscrire leur enfant PS à l’école alors que les inscriptions pour la rentrée prochaine ont débutées en janvier. Cela représente une difficulté pour les répartitions pédagogiques avec des nombres qui changent donc souvent.</a:t>
            </a:r>
          </a:p>
          <a:p>
            <a:r>
              <a:rPr lang="fr-FR" dirty="0" smtClean="0"/>
              <a:t>A ce jour nous constatons donc une hausse d’effectif 176 élèves prévus pour 169 actuellement répartis ainsi:</a:t>
            </a:r>
          </a:p>
          <a:p>
            <a:endParaRPr lang="fr-FR" dirty="0"/>
          </a:p>
        </p:txBody>
      </p:sp>
    </p:spTree>
    <p:extLst>
      <p:ext uri="{BB962C8B-B14F-4D97-AF65-F5344CB8AC3E}">
        <p14:creationId xmlns:p14="http://schemas.microsoft.com/office/powerpoint/2010/main" val="108299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Effectifs prévus à ce jour (23/06/22) pour septembre 2022</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soit un total de 176 élèves (+7)</a:t>
            </a:r>
            <a:endParaRPr lang="fr-FR" dirty="0"/>
          </a:p>
        </p:txBody>
      </p:sp>
      <p:pic>
        <p:nvPicPr>
          <p:cNvPr id="4" name="Espace réservé du contenu 3"/>
          <p:cNvPicPr>
            <a:picLocks noGrp="1" noChangeAspect="1"/>
          </p:cNvPicPr>
          <p:nvPr>
            <p:ph idx="1"/>
          </p:nvPr>
        </p:nvPicPr>
        <p:blipFill>
          <a:blip r:embed="rId2"/>
          <a:stretch>
            <a:fillRect/>
          </a:stretch>
        </p:blipFill>
        <p:spPr>
          <a:xfrm>
            <a:off x="2918619" y="1753394"/>
            <a:ext cx="2286000" cy="2562225"/>
          </a:xfrm>
          <a:prstGeom prst="rect">
            <a:avLst/>
          </a:prstGeom>
        </p:spPr>
      </p:pic>
    </p:spTree>
    <p:extLst>
      <p:ext uri="{BB962C8B-B14F-4D97-AF65-F5344CB8AC3E}">
        <p14:creationId xmlns:p14="http://schemas.microsoft.com/office/powerpoint/2010/main" val="245547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 Répartition pédagogique actée en conseil des enseignants</a:t>
            </a:r>
            <a:br>
              <a:rPr lang="fr-FR" dirty="0" smtClean="0"/>
            </a:br>
            <a:r>
              <a:rPr lang="fr-FR" dirty="0"/>
              <a:t/>
            </a:r>
            <a:br>
              <a:rPr lang="fr-FR" dirty="0"/>
            </a:br>
            <a:r>
              <a:rPr lang="fr-FR" dirty="0" smtClean="0"/>
              <a:t/>
            </a:r>
            <a:br>
              <a:rPr lang="fr-FR" dirty="0" smtClean="0"/>
            </a:br>
            <a:endParaRPr lang="fr-FR" dirty="0"/>
          </a:p>
        </p:txBody>
      </p:sp>
      <p:sp>
        <p:nvSpPr>
          <p:cNvPr id="5" name="Espace réservé du contenu 4"/>
          <p:cNvSpPr>
            <a:spLocks noGrp="1"/>
          </p:cNvSpPr>
          <p:nvPr>
            <p:ph idx="1"/>
          </p:nvPr>
        </p:nvSpPr>
        <p:spPr/>
        <p:txBody>
          <a:bodyPr/>
          <a:lstStyle/>
          <a:p>
            <a:r>
              <a:rPr lang="fr-FR" dirty="0" smtClean="0"/>
              <a:t>Cette répartition permet 2 classes de CM1-2 en parallèle.</a:t>
            </a:r>
          </a:p>
          <a:p>
            <a:r>
              <a:rPr lang="fr-FR" dirty="0" smtClean="0"/>
              <a:t>Une classe CP-CE2 petit effectif.</a:t>
            </a:r>
          </a:p>
          <a:p>
            <a:r>
              <a:rPr lang="fr-FR" dirty="0" smtClean="0"/>
              <a:t>Un cours simple CE1</a:t>
            </a:r>
          </a:p>
          <a:p>
            <a:r>
              <a:rPr lang="fr-FR" dirty="0" smtClean="0"/>
              <a:t>Avec une moyenne générale de 25,14/classe</a:t>
            </a:r>
          </a:p>
          <a:p>
            <a:endParaRPr lang="fr-FR" dirty="0"/>
          </a:p>
          <a:p>
            <a:pPr marL="0" indent="0">
              <a:buNone/>
            </a:pPr>
            <a:endParaRPr lang="fr-FR" dirty="0"/>
          </a:p>
        </p:txBody>
      </p:sp>
      <p:pic>
        <p:nvPicPr>
          <p:cNvPr id="6" name="Image 5"/>
          <p:cNvPicPr>
            <a:picLocks noChangeAspect="1"/>
          </p:cNvPicPr>
          <p:nvPr/>
        </p:nvPicPr>
        <p:blipFill>
          <a:blip r:embed="rId2"/>
          <a:stretch>
            <a:fillRect/>
          </a:stretch>
        </p:blipFill>
        <p:spPr>
          <a:xfrm>
            <a:off x="677334" y="1589089"/>
            <a:ext cx="7115175" cy="571500"/>
          </a:xfrm>
          <a:prstGeom prst="rect">
            <a:avLst/>
          </a:prstGeom>
        </p:spPr>
      </p:pic>
    </p:spTree>
    <p:extLst>
      <p:ext uri="{BB962C8B-B14F-4D97-AF65-F5344CB8AC3E}">
        <p14:creationId xmlns:p14="http://schemas.microsoft.com/office/powerpoint/2010/main" val="254067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3509" y="299244"/>
            <a:ext cx="8596668" cy="1320800"/>
          </a:xfrm>
        </p:spPr>
        <p:txBody>
          <a:bodyPr>
            <a:normAutofit/>
          </a:bodyPr>
          <a:lstStyle/>
          <a:p>
            <a:r>
              <a:rPr lang="fr-FR" b="1" dirty="0"/>
              <a:t>Répartition des élèves sur les différentes </a:t>
            </a:r>
            <a:r>
              <a:rPr lang="fr-FR" b="1" dirty="0" smtClean="0"/>
              <a:t>classes</a:t>
            </a:r>
            <a:endParaRPr lang="fr-FR" dirty="0"/>
          </a:p>
        </p:txBody>
      </p:sp>
      <p:sp>
        <p:nvSpPr>
          <p:cNvPr id="5" name="Espace réservé du contenu 4"/>
          <p:cNvSpPr>
            <a:spLocks noGrp="1"/>
          </p:cNvSpPr>
          <p:nvPr>
            <p:ph idx="1"/>
          </p:nvPr>
        </p:nvSpPr>
        <p:spPr/>
        <p:txBody>
          <a:bodyPr>
            <a:normAutofit fontScale="85000" lnSpcReduction="20000"/>
          </a:bodyPr>
          <a:lstStyle/>
          <a:p>
            <a:endParaRPr lang="fr-FR" dirty="0" smtClean="0"/>
          </a:p>
          <a:p>
            <a:endParaRPr lang="fr-FR" dirty="0"/>
          </a:p>
          <a:p>
            <a:endParaRPr lang="fr-FR" dirty="0" smtClean="0"/>
          </a:p>
          <a:p>
            <a:endParaRPr lang="fr-FR" dirty="0"/>
          </a:p>
          <a:p>
            <a:endParaRPr lang="fr-FR" dirty="0" smtClean="0"/>
          </a:p>
          <a:p>
            <a:r>
              <a:rPr lang="fr-FR" dirty="0" smtClean="0"/>
              <a:t>Les élèves sont répartis en équipe par les enseignants de l’année n-1 en tenant au maximum compte d’éléments qui permettront aux élèves les meilleurs conditions pour apprendre.</a:t>
            </a:r>
          </a:p>
          <a:p>
            <a:r>
              <a:rPr lang="fr-FR" dirty="0" smtClean="0"/>
              <a:t>Pas de classes par niveaux scolaires, séparer des éléments perturbateurs, répartitions des élèves en difficultés, tenir compte des interventions des AESH, des amitiés entre élèves. Forcément le 100% ne peut être atteint mais l’équipe fait au mieux et en tenant compte du maximum de choses.</a:t>
            </a:r>
          </a:p>
          <a:p>
            <a:r>
              <a:rPr lang="fr-FR" dirty="0" smtClean="0"/>
              <a:t>Nous ne sommes pas sur des effectifs de 24 par niveau avec 8 classes: 2 grosses cohortes CE1 (32) et CM2 (32).</a:t>
            </a:r>
          </a:p>
          <a:p>
            <a:r>
              <a:rPr lang="fr-FR" dirty="0" smtClean="0"/>
              <a:t>Si d’autres inscriptions devaient se faire, cette répartitions avec ces effectifs pourraient être modifiées par le conseil des enseignants d’ici la rentrée</a:t>
            </a:r>
          </a:p>
          <a:p>
            <a:endParaRPr lang="fr-FR" dirty="0"/>
          </a:p>
        </p:txBody>
      </p:sp>
      <p:pic>
        <p:nvPicPr>
          <p:cNvPr id="6" name="Espace réservé du contenu 3"/>
          <p:cNvPicPr>
            <a:picLocks noChangeAspect="1"/>
          </p:cNvPicPr>
          <p:nvPr/>
        </p:nvPicPr>
        <p:blipFill>
          <a:blip r:embed="rId2"/>
          <a:stretch>
            <a:fillRect/>
          </a:stretch>
        </p:blipFill>
        <p:spPr>
          <a:xfrm>
            <a:off x="908493" y="1620044"/>
            <a:ext cx="7886700" cy="1952625"/>
          </a:xfrm>
          <a:prstGeom prst="rect">
            <a:avLst/>
          </a:prstGeom>
        </p:spPr>
      </p:pic>
    </p:spTree>
    <p:extLst>
      <p:ext uri="{BB962C8B-B14F-4D97-AF65-F5344CB8AC3E}">
        <p14:creationId xmlns:p14="http://schemas.microsoft.com/office/powerpoint/2010/main" val="1086323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14375"/>
          </a:xfrm>
        </p:spPr>
        <p:txBody>
          <a:bodyPr>
            <a:normAutofit fontScale="90000"/>
          </a:bodyPr>
          <a:lstStyle/>
          <a:p>
            <a:r>
              <a:rPr lang="fr-FR" dirty="0"/>
              <a:t>5- Point sur le personnel </a:t>
            </a:r>
            <a:r>
              <a:rPr lang="fr-FR" dirty="0" smtClean="0"/>
              <a:t>pédagogique rentrée 2022-2023</a:t>
            </a:r>
            <a:r>
              <a:rPr lang="fr-FR" dirty="0"/>
              <a:t/>
            </a:r>
            <a:br>
              <a:rPr lang="fr-FR" dirty="0"/>
            </a:br>
            <a:endParaRPr lang="fr-FR" dirty="0"/>
          </a:p>
        </p:txBody>
      </p:sp>
      <p:sp>
        <p:nvSpPr>
          <p:cNvPr id="3" name="Espace réservé du contenu 2"/>
          <p:cNvSpPr>
            <a:spLocks noGrp="1"/>
          </p:cNvSpPr>
          <p:nvPr>
            <p:ph idx="1"/>
          </p:nvPr>
        </p:nvSpPr>
        <p:spPr>
          <a:xfrm>
            <a:off x="677334" y="1752601"/>
            <a:ext cx="8596668" cy="4048124"/>
          </a:xfrm>
        </p:spPr>
        <p:txBody>
          <a:bodyPr/>
          <a:lstStyle/>
          <a:p>
            <a:r>
              <a:rPr lang="fr-FR" dirty="0" smtClean="0"/>
              <a:t>7 classes</a:t>
            </a:r>
          </a:p>
          <a:p>
            <a:r>
              <a:rPr lang="fr-FR" dirty="0"/>
              <a:t>6</a:t>
            </a:r>
            <a:r>
              <a:rPr lang="fr-FR" dirty="0" smtClean="0"/>
              <a:t> titulaires de classes:</a:t>
            </a:r>
          </a:p>
          <a:p>
            <a:r>
              <a:rPr lang="fr-FR" dirty="0" smtClean="0"/>
              <a:t>Véronique Martin, Elisabeth </a:t>
            </a:r>
            <a:r>
              <a:rPr lang="fr-FR" dirty="0" err="1" smtClean="0"/>
              <a:t>Coupat</a:t>
            </a:r>
            <a:r>
              <a:rPr lang="fr-FR" dirty="0" smtClean="0"/>
              <a:t>, Charlotte André, Edwige Grand, Thomas Guichard, Nicolas Poirier</a:t>
            </a:r>
          </a:p>
          <a:p>
            <a:r>
              <a:rPr lang="fr-FR" dirty="0" smtClean="0"/>
              <a:t>1 titulaire remplaçant rattaché à l’école: Philippe </a:t>
            </a:r>
            <a:r>
              <a:rPr lang="fr-FR" dirty="0" err="1" smtClean="0"/>
              <a:t>Adamski</a:t>
            </a:r>
            <a:endParaRPr lang="fr-FR" dirty="0" smtClean="0"/>
          </a:p>
          <a:p>
            <a:r>
              <a:rPr lang="fr-FR" dirty="0" smtClean="0"/>
              <a:t>2 AESH: </a:t>
            </a:r>
            <a:r>
              <a:rPr lang="fr-FR" dirty="0" err="1" smtClean="0"/>
              <a:t>Chrystel</a:t>
            </a:r>
            <a:r>
              <a:rPr lang="fr-FR" dirty="0" smtClean="0"/>
              <a:t> </a:t>
            </a:r>
            <a:r>
              <a:rPr lang="fr-FR" dirty="0" err="1" smtClean="0"/>
              <a:t>Célarié</a:t>
            </a:r>
            <a:r>
              <a:rPr lang="fr-FR" dirty="0" smtClean="0"/>
              <a:t>, Sabrina </a:t>
            </a:r>
            <a:r>
              <a:rPr lang="fr-FR" dirty="0" err="1" smtClean="0"/>
              <a:t>Trivis</a:t>
            </a:r>
            <a:endParaRPr lang="fr-FR" dirty="0" smtClean="0"/>
          </a:p>
          <a:p>
            <a:r>
              <a:rPr lang="fr-FR" dirty="0" smtClean="0"/>
              <a:t>4 </a:t>
            </a:r>
            <a:r>
              <a:rPr lang="fr-FR" dirty="0" err="1" smtClean="0"/>
              <a:t>ATSEMs</a:t>
            </a:r>
            <a:r>
              <a:rPr lang="fr-FR" dirty="0" smtClean="0"/>
              <a:t> ou agents municipaux: Brigitte Brunon, Régine </a:t>
            </a:r>
            <a:r>
              <a:rPr lang="fr-FR" dirty="0" err="1" smtClean="0"/>
              <a:t>Padel</a:t>
            </a:r>
            <a:r>
              <a:rPr lang="fr-FR" dirty="0" smtClean="0"/>
              <a:t>, Emma Bray, Caroline </a:t>
            </a:r>
            <a:r>
              <a:rPr lang="fr-FR" dirty="0" err="1" smtClean="0"/>
              <a:t>Moysan</a:t>
            </a:r>
            <a:endParaRPr lang="fr-FR" dirty="0" smtClean="0"/>
          </a:p>
          <a:p>
            <a:r>
              <a:rPr lang="fr-FR" dirty="0" smtClean="0"/>
              <a:t>Reste à connaître: le 7</a:t>
            </a:r>
            <a:r>
              <a:rPr lang="fr-FR" baseline="30000" dirty="0" smtClean="0"/>
              <a:t>ème</a:t>
            </a:r>
            <a:r>
              <a:rPr lang="fr-FR" dirty="0" smtClean="0"/>
              <a:t> poste titulaire (sera à titre provisoire pour 1 an), pour compléments temps partiel et décharge de direction (espérons avant les vacances!)</a:t>
            </a:r>
            <a:endParaRPr lang="fr-FR" dirty="0"/>
          </a:p>
        </p:txBody>
      </p:sp>
    </p:spTree>
    <p:extLst>
      <p:ext uri="{BB962C8B-B14F-4D97-AF65-F5344CB8AC3E}">
        <p14:creationId xmlns:p14="http://schemas.microsoft.com/office/powerpoint/2010/main" val="2307776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Répartition des enseignants sur les classes</a:t>
            </a:r>
            <a:endParaRPr lang="fr-FR" dirty="0"/>
          </a:p>
        </p:txBody>
      </p:sp>
      <p:sp>
        <p:nvSpPr>
          <p:cNvPr id="3" name="Espace réservé du contenu 2"/>
          <p:cNvSpPr>
            <a:spLocks noGrp="1"/>
          </p:cNvSpPr>
          <p:nvPr>
            <p:ph idx="1"/>
          </p:nvPr>
        </p:nvSpPr>
        <p:spPr>
          <a:xfrm>
            <a:off x="677334" y="1930400"/>
            <a:ext cx="8596668" cy="4355437"/>
          </a:xfrm>
        </p:spPr>
        <p:txBody>
          <a:bodyPr/>
          <a:lstStyle/>
          <a:p>
            <a:r>
              <a:rPr lang="fr-FR" dirty="0" smtClean="0"/>
              <a:t>PS-MS: Véronique Martin 100%</a:t>
            </a:r>
          </a:p>
          <a:p>
            <a:r>
              <a:rPr lang="fr-FR" dirty="0" smtClean="0"/>
              <a:t>MS-GS: Elisabeth </a:t>
            </a:r>
            <a:r>
              <a:rPr lang="fr-FR" dirty="0" err="1" smtClean="0"/>
              <a:t>Coupat</a:t>
            </a:r>
            <a:r>
              <a:rPr lang="fr-FR" dirty="0" smtClean="0"/>
              <a:t> 100%</a:t>
            </a:r>
          </a:p>
          <a:p>
            <a:r>
              <a:rPr lang="fr-FR" dirty="0" smtClean="0"/>
              <a:t>CP-CE2: Charlotte André 100%</a:t>
            </a:r>
          </a:p>
          <a:p>
            <a:r>
              <a:rPr lang="fr-FR" dirty="0" smtClean="0"/>
              <a:t>CE1: Nicolas Poirier 75% + 25% ?</a:t>
            </a:r>
          </a:p>
          <a:p>
            <a:r>
              <a:rPr lang="fr-FR" dirty="0" smtClean="0"/>
              <a:t>CE1-CE2: ?</a:t>
            </a:r>
          </a:p>
          <a:p>
            <a:r>
              <a:rPr lang="fr-FR" dirty="0" smtClean="0"/>
              <a:t>CM1-CM2: Edwige Grand</a:t>
            </a:r>
          </a:p>
          <a:p>
            <a:r>
              <a:rPr lang="fr-FR" dirty="0" smtClean="0"/>
              <a:t>CM1-CM2: Thomas Guichard 75% + 25% ?</a:t>
            </a:r>
          </a:p>
          <a:p>
            <a:r>
              <a:rPr lang="fr-FR" dirty="0" smtClean="0"/>
              <a:t>Titulaire remplaçant rattaché à l’école: Philippe </a:t>
            </a:r>
            <a:r>
              <a:rPr lang="fr-FR" dirty="0" err="1" smtClean="0"/>
              <a:t>Adamski</a:t>
            </a:r>
            <a:endParaRPr lang="fr-FR" dirty="0"/>
          </a:p>
        </p:txBody>
      </p:sp>
    </p:spTree>
    <p:extLst>
      <p:ext uri="{BB962C8B-B14F-4D97-AF65-F5344CB8AC3E}">
        <p14:creationId xmlns:p14="http://schemas.microsoft.com/office/powerpoint/2010/main" val="80097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6</a:t>
            </a:r>
            <a:r>
              <a:rPr lang="fr-FR" b="1" u="sng" dirty="0" smtClean="0"/>
              <a:t>-Questions </a:t>
            </a:r>
            <a:r>
              <a:rPr lang="fr-FR" b="1" u="sng" dirty="0"/>
              <a:t>diverses</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fr-FR" dirty="0" smtClean="0"/>
              <a:t>Rien n’a été demandé en amont</a:t>
            </a:r>
          </a:p>
          <a:p>
            <a:r>
              <a:rPr lang="fr-FR" dirty="0" smtClean="0"/>
              <a:t>Problèmes remarqués:</a:t>
            </a:r>
          </a:p>
          <a:p>
            <a:pPr marL="0" indent="0">
              <a:buNone/>
            </a:pPr>
            <a:r>
              <a:rPr lang="fr-FR" dirty="0"/>
              <a:t>-Circulation des voitures devant l’école: toujours trop de vitesse</a:t>
            </a:r>
          </a:p>
          <a:p>
            <a:pPr marL="0" indent="0">
              <a:buNone/>
            </a:pPr>
            <a:r>
              <a:rPr lang="fr-FR" dirty="0"/>
              <a:t>-Pas de panneau de signalisation de l’école dans la ville de St Genest </a:t>
            </a:r>
            <a:r>
              <a:rPr lang="fr-FR" dirty="0" err="1"/>
              <a:t>Malifaux</a:t>
            </a:r>
            <a:endParaRPr lang="fr-FR" dirty="0"/>
          </a:p>
          <a:p>
            <a:pPr marL="0" indent="0">
              <a:buNone/>
            </a:pPr>
            <a:r>
              <a:rPr lang="fr-FR" dirty="0"/>
              <a:t>-Non respect des places handicapées!</a:t>
            </a:r>
          </a:p>
          <a:p>
            <a:r>
              <a:rPr lang="fr-FR" dirty="0" smtClean="0"/>
              <a:t>Commission cantine: </a:t>
            </a:r>
            <a:r>
              <a:rPr lang="fr-FR" dirty="0" smtClean="0"/>
              <a:t>compte-rendu qui sera accessible sur le site</a:t>
            </a:r>
            <a:endParaRPr lang="fr-FR" dirty="0" smtClean="0"/>
          </a:p>
          <a:p>
            <a:r>
              <a:rPr lang="fr-FR" dirty="0" smtClean="0"/>
              <a:t>Demande des parents d’un abonnement cantine de 3 jours et plus seulement 4 jours</a:t>
            </a:r>
          </a:p>
        </p:txBody>
      </p:sp>
    </p:spTree>
    <p:extLst>
      <p:ext uri="{BB962C8B-B14F-4D97-AF65-F5344CB8AC3E}">
        <p14:creationId xmlns:p14="http://schemas.microsoft.com/office/powerpoint/2010/main" val="1320886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7- Dates </a:t>
            </a:r>
            <a:r>
              <a:rPr lang="fr-FR" dirty="0"/>
              <a:t>évènements à venir</a:t>
            </a:r>
          </a:p>
        </p:txBody>
      </p:sp>
      <p:sp>
        <p:nvSpPr>
          <p:cNvPr id="3" name="Espace réservé du contenu 2"/>
          <p:cNvSpPr>
            <a:spLocks noGrp="1"/>
          </p:cNvSpPr>
          <p:nvPr>
            <p:ph idx="1"/>
          </p:nvPr>
        </p:nvSpPr>
        <p:spPr>
          <a:xfrm>
            <a:off x="572559" y="1703389"/>
            <a:ext cx="8596668" cy="3880773"/>
          </a:xfrm>
        </p:spPr>
        <p:txBody>
          <a:bodyPr>
            <a:normAutofit lnSpcReduction="10000"/>
          </a:bodyPr>
          <a:lstStyle/>
          <a:p>
            <a:r>
              <a:rPr lang="fr-FR" dirty="0" smtClean="0"/>
              <a:t>Vendredi 1</a:t>
            </a:r>
            <a:r>
              <a:rPr lang="fr-FR" baseline="30000" dirty="0" smtClean="0"/>
              <a:t>er</a:t>
            </a:r>
            <a:r>
              <a:rPr lang="fr-FR" dirty="0" smtClean="0"/>
              <a:t> juillet: fête de l’école</a:t>
            </a:r>
          </a:p>
          <a:p>
            <a:r>
              <a:rPr lang="fr-FR" dirty="0" smtClean="0"/>
              <a:t>Jeudi 7 juillet fin de l’année avec verre de l’amitié à 18h30 à l’école (membres du conseil d’école, agents municipaux école, intervenants, bureau APE, équipe périscolaire AFR)</a:t>
            </a:r>
          </a:p>
          <a:p>
            <a:r>
              <a:rPr lang="fr-FR" dirty="0" smtClean="0"/>
              <a:t>Affichage des listes de classes mercredi 31 août vers 12h00</a:t>
            </a:r>
          </a:p>
          <a:p>
            <a:r>
              <a:rPr lang="fr-FR" dirty="0" smtClean="0"/>
              <a:t>Rentrée des classes jeudi 1 septembre 8h20</a:t>
            </a:r>
          </a:p>
          <a:p>
            <a:r>
              <a:rPr lang="fr-FR" dirty="0" smtClean="0"/>
              <a:t>Concours de pétanque APE samedi 24 septembre</a:t>
            </a:r>
          </a:p>
          <a:p>
            <a:pPr marL="0" indent="0">
              <a:buNone/>
            </a:pPr>
            <a:endParaRPr lang="fr-FR" dirty="0" smtClean="0"/>
          </a:p>
          <a:p>
            <a:pPr marL="0" indent="0">
              <a:buNone/>
            </a:pPr>
            <a:endParaRPr lang="fr-FR" dirty="0"/>
          </a:p>
          <a:p>
            <a:pPr marL="0" indent="0">
              <a:buNone/>
            </a:pPr>
            <a:r>
              <a:rPr lang="fr-FR" dirty="0" smtClean="0"/>
              <a:t>Ce compte rendu sera prochainement transmis aux familles par mail et téléchargeable sur le site de l’école.</a:t>
            </a:r>
          </a:p>
          <a:p>
            <a:endParaRPr lang="fr-FR" dirty="0" smtClean="0"/>
          </a:p>
          <a:p>
            <a:endParaRPr lang="fr-FR" dirty="0"/>
          </a:p>
        </p:txBody>
      </p:sp>
    </p:spTree>
    <p:extLst>
      <p:ext uri="{BB962C8B-B14F-4D97-AF65-F5344CB8AC3E}">
        <p14:creationId xmlns:p14="http://schemas.microsoft.com/office/powerpoint/2010/main" val="272495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Ordre du jour prévu</a:t>
            </a:r>
            <a:endParaRPr lang="fr-FR" dirty="0"/>
          </a:p>
        </p:txBody>
      </p:sp>
      <p:sp>
        <p:nvSpPr>
          <p:cNvPr id="3" name="Espace réservé du contenu 2"/>
          <p:cNvSpPr>
            <a:spLocks noGrp="1"/>
          </p:cNvSpPr>
          <p:nvPr>
            <p:ph idx="1"/>
          </p:nvPr>
        </p:nvSpPr>
        <p:spPr/>
        <p:txBody>
          <a:bodyPr/>
          <a:lstStyle/>
          <a:p>
            <a:pPr lvl="0" fontAlgn="base"/>
            <a:r>
              <a:rPr lang="fr-FR" dirty="0" smtClean="0"/>
              <a:t>1- </a:t>
            </a:r>
            <a:r>
              <a:rPr lang="fr-FR" dirty="0"/>
              <a:t>Présentation projet réaménagement cours </a:t>
            </a:r>
            <a:r>
              <a:rPr lang="fr-FR" dirty="0" smtClean="0"/>
              <a:t>école </a:t>
            </a:r>
            <a:r>
              <a:rPr lang="fr-FR" dirty="0"/>
              <a:t>maternelle et élémentaire</a:t>
            </a:r>
          </a:p>
          <a:p>
            <a:pPr lvl="0" fontAlgn="base"/>
            <a:r>
              <a:rPr lang="fr-FR" dirty="0" smtClean="0"/>
              <a:t>2- </a:t>
            </a:r>
            <a:r>
              <a:rPr lang="fr-FR" dirty="0"/>
              <a:t>Les projets des classes et école bilan annuel. Projets connus à ce jour pour 2022-23 </a:t>
            </a:r>
          </a:p>
          <a:p>
            <a:pPr lvl="0" fontAlgn="base"/>
            <a:r>
              <a:rPr lang="fr-FR" dirty="0" smtClean="0"/>
              <a:t>3- </a:t>
            </a:r>
            <a:r>
              <a:rPr lang="fr-FR" dirty="0"/>
              <a:t>Faire le point sur les effectifs pour la prochaine rentrée </a:t>
            </a:r>
          </a:p>
          <a:p>
            <a:pPr lvl="0" fontAlgn="base"/>
            <a:r>
              <a:rPr lang="fr-FR" dirty="0" smtClean="0"/>
              <a:t>4- </a:t>
            </a:r>
            <a:r>
              <a:rPr lang="fr-FR" dirty="0"/>
              <a:t>Répartition pédagogique </a:t>
            </a:r>
          </a:p>
          <a:p>
            <a:pPr lvl="0" fontAlgn="base"/>
            <a:r>
              <a:rPr lang="fr-FR" dirty="0" smtClean="0"/>
              <a:t>5- </a:t>
            </a:r>
            <a:r>
              <a:rPr lang="fr-FR" dirty="0"/>
              <a:t>Point sur le personnel pédagogique </a:t>
            </a:r>
          </a:p>
          <a:p>
            <a:pPr lvl="0" fontAlgn="base"/>
            <a:r>
              <a:rPr lang="fr-FR" dirty="0" smtClean="0"/>
              <a:t>6- </a:t>
            </a:r>
            <a:r>
              <a:rPr lang="fr-FR" dirty="0"/>
              <a:t>Questions diverses </a:t>
            </a:r>
          </a:p>
          <a:p>
            <a:pPr lvl="0" fontAlgn="base"/>
            <a:r>
              <a:rPr lang="fr-FR" dirty="0" smtClean="0"/>
              <a:t>7- </a:t>
            </a:r>
            <a:r>
              <a:rPr lang="fr-FR" dirty="0"/>
              <a:t>Dates évènements à venir </a:t>
            </a:r>
          </a:p>
          <a:p>
            <a:endParaRPr lang="fr-FR" dirty="0"/>
          </a:p>
        </p:txBody>
      </p:sp>
    </p:spTree>
    <p:extLst>
      <p:ext uri="{BB962C8B-B14F-4D97-AF65-F5344CB8AC3E}">
        <p14:creationId xmlns:p14="http://schemas.microsoft.com/office/powerpoint/2010/main" val="2422194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2160589"/>
            <a:ext cx="8596668" cy="4421186"/>
          </a:xfrm>
        </p:spPr>
        <p:txBody>
          <a:bodyPr>
            <a:normAutofit fontScale="62500" lnSpcReduction="20000"/>
          </a:bodyPr>
          <a:lstStyle/>
          <a:p>
            <a:pPr marL="0" indent="0" algn="ctr">
              <a:buNone/>
            </a:pPr>
            <a:r>
              <a:rPr lang="fr-FR" dirty="0" smtClean="0"/>
              <a:t>Tour de table:</a:t>
            </a:r>
          </a:p>
          <a:p>
            <a:pPr marL="0" indent="0">
              <a:spcBef>
                <a:spcPts val="600"/>
              </a:spcBef>
              <a:buNone/>
            </a:pPr>
            <a:r>
              <a:rPr lang="fr-FR" sz="3600" dirty="0">
                <a:solidFill>
                  <a:schemeClr val="tx1"/>
                </a:solidFill>
              </a:rPr>
              <a:t>Personnes </a:t>
            </a:r>
            <a:r>
              <a:rPr lang="fr-FR" sz="3600" dirty="0" smtClean="0">
                <a:solidFill>
                  <a:schemeClr val="tx1"/>
                </a:solidFill>
              </a:rPr>
              <a:t>excusées:</a:t>
            </a:r>
            <a:r>
              <a:rPr lang="fr-FR" sz="1900" dirty="0" smtClean="0">
                <a:solidFill>
                  <a:schemeClr val="tx1"/>
                </a:solidFill>
              </a:rPr>
              <a:t/>
            </a:r>
            <a:br>
              <a:rPr lang="fr-FR" sz="1900" dirty="0" smtClean="0">
                <a:solidFill>
                  <a:schemeClr val="tx1"/>
                </a:solidFill>
              </a:rPr>
            </a:br>
            <a:r>
              <a:rPr lang="fr-FR" dirty="0" smtClean="0">
                <a:solidFill>
                  <a:schemeClr val="tx1"/>
                </a:solidFill>
              </a:rPr>
              <a:t>Audrey </a:t>
            </a:r>
            <a:r>
              <a:rPr lang="fr-FR" dirty="0" err="1" smtClean="0">
                <a:solidFill>
                  <a:schemeClr val="tx1"/>
                </a:solidFill>
              </a:rPr>
              <a:t>Beignier</a:t>
            </a:r>
            <a:r>
              <a:rPr lang="fr-FR" dirty="0" smtClean="0">
                <a:solidFill>
                  <a:schemeClr val="tx1"/>
                </a:solidFill>
              </a:rPr>
              <a:t>, </a:t>
            </a:r>
            <a:r>
              <a:rPr lang="fr-FR" dirty="0">
                <a:solidFill>
                  <a:schemeClr val="tx1"/>
                </a:solidFill>
              </a:rPr>
              <a:t>Noémie </a:t>
            </a:r>
            <a:r>
              <a:rPr lang="fr-FR" dirty="0" smtClean="0">
                <a:solidFill>
                  <a:schemeClr val="tx1"/>
                </a:solidFill>
              </a:rPr>
              <a:t>Rochette, Odile </a:t>
            </a:r>
            <a:r>
              <a:rPr lang="fr-FR" dirty="0" err="1" smtClean="0">
                <a:solidFill>
                  <a:schemeClr val="tx1"/>
                </a:solidFill>
              </a:rPr>
              <a:t>Tardy</a:t>
            </a:r>
            <a:r>
              <a:rPr lang="fr-FR" dirty="0" smtClean="0">
                <a:solidFill>
                  <a:schemeClr val="tx1"/>
                </a:solidFill>
              </a:rPr>
              <a:t>, Véronique Martin, Philippe </a:t>
            </a:r>
            <a:r>
              <a:rPr lang="fr-FR" dirty="0" err="1" smtClean="0">
                <a:solidFill>
                  <a:schemeClr val="tx1"/>
                </a:solidFill>
              </a:rPr>
              <a:t>Adamski</a:t>
            </a:r>
            <a:r>
              <a:rPr lang="fr-FR" dirty="0" smtClean="0">
                <a:solidFill>
                  <a:schemeClr val="tx1"/>
                </a:solidFill>
              </a:rPr>
              <a:t>, </a:t>
            </a:r>
            <a:r>
              <a:rPr lang="fr-FR" dirty="0">
                <a:solidFill>
                  <a:schemeClr val="tx1"/>
                </a:solidFill>
              </a:rPr>
              <a:t>Julien </a:t>
            </a:r>
            <a:r>
              <a:rPr lang="fr-FR" dirty="0" err="1" smtClean="0">
                <a:solidFill>
                  <a:schemeClr val="tx1"/>
                </a:solidFill>
              </a:rPr>
              <a:t>Thiolière</a:t>
            </a:r>
            <a:r>
              <a:rPr lang="fr-FR" dirty="0" smtClean="0">
                <a:solidFill>
                  <a:schemeClr val="tx1"/>
                </a:solidFill>
              </a:rPr>
              <a:t>, </a:t>
            </a:r>
            <a:r>
              <a:rPr lang="fr-FR" dirty="0">
                <a:solidFill>
                  <a:schemeClr val="tx1"/>
                </a:solidFill>
              </a:rPr>
              <a:t>Cindy </a:t>
            </a:r>
            <a:r>
              <a:rPr lang="fr-FR" dirty="0" err="1">
                <a:solidFill>
                  <a:schemeClr val="tx1"/>
                </a:solidFill>
              </a:rPr>
              <a:t>Viallon</a:t>
            </a:r>
            <a:r>
              <a:rPr lang="fr-FR" dirty="0" smtClean="0">
                <a:solidFill>
                  <a:schemeClr val="tx1"/>
                </a:solidFill>
              </a:rPr>
              <a:t> : enseignants</a:t>
            </a:r>
          </a:p>
          <a:p>
            <a:pPr marL="0" indent="0">
              <a:spcBef>
                <a:spcPts val="600"/>
              </a:spcBef>
              <a:buNone/>
            </a:pPr>
            <a:r>
              <a:rPr lang="fr-FR" dirty="0" smtClean="0">
                <a:solidFill>
                  <a:schemeClr val="tx1"/>
                </a:solidFill>
              </a:rPr>
              <a:t>Angélique Bayle, Katia </a:t>
            </a:r>
            <a:r>
              <a:rPr lang="fr-FR" dirty="0" err="1" smtClean="0">
                <a:solidFill>
                  <a:schemeClr val="tx1"/>
                </a:solidFill>
              </a:rPr>
              <a:t>Bommersbach</a:t>
            </a:r>
            <a:r>
              <a:rPr lang="fr-FR" dirty="0" smtClean="0">
                <a:solidFill>
                  <a:schemeClr val="tx1"/>
                </a:solidFill>
              </a:rPr>
              <a:t>, Emmanuelle Rey-</a:t>
            </a:r>
            <a:r>
              <a:rPr lang="fr-FR" dirty="0" err="1" smtClean="0">
                <a:solidFill>
                  <a:schemeClr val="tx1"/>
                </a:solidFill>
              </a:rPr>
              <a:t>Fessy</a:t>
            </a:r>
            <a:r>
              <a:rPr lang="fr-FR" dirty="0" smtClean="0">
                <a:solidFill>
                  <a:schemeClr val="tx1"/>
                </a:solidFill>
              </a:rPr>
              <a:t>, </a:t>
            </a:r>
            <a:r>
              <a:rPr lang="fr-FR" dirty="0">
                <a:solidFill>
                  <a:schemeClr val="tx1"/>
                </a:solidFill>
              </a:rPr>
              <a:t>Marie-Noëlle </a:t>
            </a:r>
            <a:r>
              <a:rPr lang="fr-FR" dirty="0" smtClean="0">
                <a:solidFill>
                  <a:schemeClr val="tx1"/>
                </a:solidFill>
              </a:rPr>
              <a:t>Pointeau-</a:t>
            </a:r>
            <a:r>
              <a:rPr lang="fr-FR" dirty="0" err="1" smtClean="0">
                <a:solidFill>
                  <a:schemeClr val="tx1"/>
                </a:solidFill>
              </a:rPr>
              <a:t>Carbanne</a:t>
            </a:r>
            <a:r>
              <a:rPr lang="fr-FR" dirty="0" smtClean="0">
                <a:solidFill>
                  <a:schemeClr val="tx1"/>
                </a:solidFill>
              </a:rPr>
              <a:t> : parents élus</a:t>
            </a:r>
          </a:p>
          <a:p>
            <a:pPr marL="0" indent="0">
              <a:spcBef>
                <a:spcPts val="600"/>
              </a:spcBef>
              <a:buNone/>
            </a:pPr>
            <a:r>
              <a:rPr lang="fr-FR" dirty="0">
                <a:solidFill>
                  <a:schemeClr val="tx1"/>
                </a:solidFill>
              </a:rPr>
              <a:t>Gilbert </a:t>
            </a:r>
            <a:r>
              <a:rPr lang="fr-FR" dirty="0" err="1">
                <a:solidFill>
                  <a:schemeClr val="tx1"/>
                </a:solidFill>
              </a:rPr>
              <a:t>Grousson</a:t>
            </a:r>
            <a:r>
              <a:rPr lang="fr-FR" dirty="0">
                <a:solidFill>
                  <a:schemeClr val="tx1"/>
                </a:solidFill>
              </a:rPr>
              <a:t> DDE</a:t>
            </a:r>
          </a:p>
          <a:p>
            <a:pPr marL="0" indent="0">
              <a:buNone/>
            </a:pPr>
            <a:r>
              <a:rPr lang="fr-FR" sz="3600" dirty="0" smtClean="0">
                <a:solidFill>
                  <a:schemeClr val="tx1"/>
                </a:solidFill>
              </a:rPr>
              <a:t>Personnes présentes:</a:t>
            </a:r>
            <a:r>
              <a:rPr lang="fr-FR" sz="3600" dirty="0">
                <a:solidFill>
                  <a:schemeClr val="tx1"/>
                </a:solidFill>
              </a:rPr>
              <a:t/>
            </a:r>
            <a:br>
              <a:rPr lang="fr-FR" sz="3600" dirty="0">
                <a:solidFill>
                  <a:schemeClr val="tx1"/>
                </a:solidFill>
              </a:rPr>
            </a:br>
            <a:r>
              <a:rPr lang="fr-FR" dirty="0" smtClean="0">
                <a:solidFill>
                  <a:schemeClr val="tx1"/>
                </a:solidFill>
              </a:rPr>
              <a:t>Geneviève </a:t>
            </a:r>
            <a:r>
              <a:rPr lang="fr-FR" dirty="0" err="1">
                <a:solidFill>
                  <a:schemeClr val="tx1"/>
                </a:solidFill>
              </a:rPr>
              <a:t>Mandon</a:t>
            </a:r>
            <a:r>
              <a:rPr lang="fr-FR" dirty="0">
                <a:solidFill>
                  <a:schemeClr val="tx1"/>
                </a:solidFill>
              </a:rPr>
              <a:t> adjointe mairie</a:t>
            </a:r>
            <a:br>
              <a:rPr lang="fr-FR" dirty="0">
                <a:solidFill>
                  <a:schemeClr val="tx1"/>
                </a:solidFill>
              </a:rPr>
            </a:br>
            <a:r>
              <a:rPr lang="fr-FR" dirty="0">
                <a:solidFill>
                  <a:schemeClr val="tx1"/>
                </a:solidFill>
              </a:rPr>
              <a:t/>
            </a:r>
            <a:br>
              <a:rPr lang="fr-FR" dirty="0">
                <a:solidFill>
                  <a:schemeClr val="tx1"/>
                </a:solidFill>
              </a:rPr>
            </a:br>
            <a:r>
              <a:rPr lang="fr-FR" u="sng" dirty="0">
                <a:solidFill>
                  <a:schemeClr val="tx1"/>
                </a:solidFill>
              </a:rPr>
              <a:t>Parents </a:t>
            </a:r>
            <a:r>
              <a:rPr lang="fr-FR" u="sng" dirty="0" smtClean="0">
                <a:solidFill>
                  <a:schemeClr val="tx1"/>
                </a:solidFill>
              </a:rPr>
              <a:t>élus</a:t>
            </a:r>
            <a:r>
              <a:rPr lang="fr-FR" dirty="0" smtClean="0">
                <a:solidFill>
                  <a:schemeClr val="tx1"/>
                </a:solidFill>
              </a:rPr>
              <a:t>:</a:t>
            </a:r>
          </a:p>
          <a:p>
            <a:pPr marL="0" indent="0">
              <a:buNone/>
            </a:pPr>
            <a:r>
              <a:rPr lang="fr-FR" dirty="0" smtClean="0">
                <a:solidFill>
                  <a:schemeClr val="tx1"/>
                </a:solidFill>
              </a:rPr>
              <a:t>Stéphanie </a:t>
            </a:r>
            <a:r>
              <a:rPr lang="fr-FR" dirty="0" err="1">
                <a:solidFill>
                  <a:schemeClr val="tx1"/>
                </a:solidFill>
              </a:rPr>
              <a:t>Rajot</a:t>
            </a:r>
            <a:r>
              <a:rPr lang="fr-FR" dirty="0">
                <a:solidFill>
                  <a:schemeClr val="tx1"/>
                </a:solidFill>
              </a:rPr>
              <a:t>-Bourdier</a:t>
            </a:r>
            <a:br>
              <a:rPr lang="fr-FR" dirty="0">
                <a:solidFill>
                  <a:schemeClr val="tx1"/>
                </a:solidFill>
              </a:rPr>
            </a:br>
            <a:r>
              <a:rPr lang="fr-FR" dirty="0" smtClean="0">
                <a:solidFill>
                  <a:schemeClr val="tx1"/>
                </a:solidFill>
              </a:rPr>
              <a:t>Audrey </a:t>
            </a:r>
            <a:r>
              <a:rPr lang="fr-FR" dirty="0" err="1">
                <a:solidFill>
                  <a:schemeClr val="tx1"/>
                </a:solidFill>
              </a:rPr>
              <a:t>Delolme</a:t>
            </a:r>
            <a:r>
              <a:rPr lang="fr-FR" dirty="0">
                <a:solidFill>
                  <a:schemeClr val="tx1"/>
                </a:solidFill>
              </a:rPr>
              <a:t/>
            </a:r>
            <a:br>
              <a:rPr lang="fr-FR" dirty="0">
                <a:solidFill>
                  <a:schemeClr val="tx1"/>
                </a:solidFill>
              </a:rPr>
            </a:br>
            <a:r>
              <a:rPr lang="fr-FR" dirty="0">
                <a:solidFill>
                  <a:schemeClr val="tx1"/>
                </a:solidFill>
              </a:rPr>
              <a:t>Sandrine </a:t>
            </a:r>
            <a:r>
              <a:rPr lang="fr-FR" dirty="0" err="1">
                <a:solidFill>
                  <a:schemeClr val="tx1"/>
                </a:solidFill>
              </a:rPr>
              <a:t>Guernon</a:t>
            </a:r>
            <a:r>
              <a:rPr lang="fr-FR" dirty="0">
                <a:solidFill>
                  <a:schemeClr val="tx1"/>
                </a:solidFill>
              </a:rPr>
              <a:t/>
            </a:r>
            <a:br>
              <a:rPr lang="fr-FR" dirty="0">
                <a:solidFill>
                  <a:schemeClr val="tx1"/>
                </a:solidFill>
              </a:rPr>
            </a:br>
            <a:r>
              <a:rPr lang="fr-FR" dirty="0">
                <a:solidFill>
                  <a:schemeClr val="tx1"/>
                </a:solidFill>
              </a:rPr>
              <a:t>Emilie </a:t>
            </a:r>
            <a:r>
              <a:rPr lang="fr-FR" dirty="0" err="1">
                <a:solidFill>
                  <a:schemeClr val="tx1"/>
                </a:solidFill>
              </a:rPr>
              <a:t>Lescanne</a:t>
            </a:r>
            <a:r>
              <a:rPr lang="fr-FR" dirty="0">
                <a:solidFill>
                  <a:schemeClr val="tx1"/>
                </a:solidFill>
              </a:rPr>
              <a:t>-Fleury</a:t>
            </a:r>
            <a:br>
              <a:rPr lang="fr-FR" dirty="0">
                <a:solidFill>
                  <a:schemeClr val="tx1"/>
                </a:solidFill>
              </a:rPr>
            </a:br>
            <a:r>
              <a:rPr lang="fr-FR" dirty="0">
                <a:solidFill>
                  <a:schemeClr val="tx1"/>
                </a:solidFill>
              </a:rPr>
              <a:t>Karine </a:t>
            </a:r>
            <a:r>
              <a:rPr lang="fr-FR" dirty="0" err="1">
                <a:solidFill>
                  <a:schemeClr val="tx1"/>
                </a:solidFill>
              </a:rPr>
              <a:t>Padel</a:t>
            </a:r>
            <a:r>
              <a:rPr lang="fr-FR" dirty="0">
                <a:solidFill>
                  <a:schemeClr val="tx1"/>
                </a:solidFill>
              </a:rPr>
              <a:t/>
            </a:r>
            <a:br>
              <a:rPr lang="fr-FR" dirty="0">
                <a:solidFill>
                  <a:schemeClr val="tx1"/>
                </a:solidFill>
              </a:rPr>
            </a:br>
            <a:r>
              <a:rPr lang="fr-FR" dirty="0" smtClean="0">
                <a:solidFill>
                  <a:schemeClr val="tx1"/>
                </a:solidFill>
              </a:rPr>
              <a:t>Frédéric </a:t>
            </a:r>
            <a:r>
              <a:rPr lang="fr-FR" dirty="0">
                <a:solidFill>
                  <a:schemeClr val="tx1"/>
                </a:solidFill>
              </a:rPr>
              <a:t>Mas</a:t>
            </a:r>
            <a:br>
              <a:rPr lang="fr-FR" dirty="0">
                <a:solidFill>
                  <a:schemeClr val="tx1"/>
                </a:solidFill>
              </a:rPr>
            </a:br>
            <a:r>
              <a:rPr lang="fr-FR" dirty="0">
                <a:solidFill>
                  <a:schemeClr val="tx1"/>
                </a:solidFill>
              </a:rPr>
              <a:t>Marc </a:t>
            </a:r>
            <a:r>
              <a:rPr lang="fr-FR" dirty="0" err="1">
                <a:solidFill>
                  <a:schemeClr val="tx1"/>
                </a:solidFill>
              </a:rPr>
              <a:t>Driol</a:t>
            </a: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u="sng" dirty="0">
                <a:solidFill>
                  <a:schemeClr val="tx1"/>
                </a:solidFill>
              </a:rPr>
              <a:t>Equipe enseignante</a:t>
            </a:r>
            <a:r>
              <a:rPr lang="fr-FR" dirty="0" smtClean="0">
                <a:solidFill>
                  <a:schemeClr val="tx1"/>
                </a:solidFill>
              </a:rPr>
              <a:t>:</a:t>
            </a:r>
          </a:p>
          <a:p>
            <a:pPr marL="0" indent="0">
              <a:buNone/>
            </a:pPr>
            <a:r>
              <a:rPr lang="fr-FR" dirty="0" smtClean="0">
                <a:solidFill>
                  <a:schemeClr val="tx1"/>
                </a:solidFill>
              </a:rPr>
              <a:t>Elisabeth </a:t>
            </a:r>
            <a:r>
              <a:rPr lang="fr-FR" dirty="0" err="1">
                <a:solidFill>
                  <a:schemeClr val="tx1"/>
                </a:solidFill>
              </a:rPr>
              <a:t>Coupat</a:t>
            </a:r>
            <a:r>
              <a:rPr lang="fr-FR" dirty="0">
                <a:solidFill>
                  <a:schemeClr val="tx1"/>
                </a:solidFill>
              </a:rPr>
              <a:t> (MS-GS)</a:t>
            </a:r>
            <a:br>
              <a:rPr lang="fr-FR" dirty="0">
                <a:solidFill>
                  <a:schemeClr val="tx1"/>
                </a:solidFill>
              </a:rPr>
            </a:br>
            <a:r>
              <a:rPr lang="fr-FR" dirty="0" smtClean="0">
                <a:solidFill>
                  <a:schemeClr val="tx1"/>
                </a:solidFill>
              </a:rPr>
              <a:t>Charlotte </a:t>
            </a:r>
            <a:r>
              <a:rPr lang="fr-FR" dirty="0">
                <a:solidFill>
                  <a:schemeClr val="tx1"/>
                </a:solidFill>
              </a:rPr>
              <a:t>André (CE1-CM1 secrétaire de séance)</a:t>
            </a:r>
            <a:br>
              <a:rPr lang="fr-FR" dirty="0">
                <a:solidFill>
                  <a:schemeClr val="tx1"/>
                </a:solidFill>
              </a:rPr>
            </a:br>
            <a:r>
              <a:rPr lang="fr-FR" dirty="0" smtClean="0">
                <a:solidFill>
                  <a:schemeClr val="tx1"/>
                </a:solidFill>
              </a:rPr>
              <a:t>Thomas Guichard (nouvellement nommé sur l’école pour septembre 2022)</a:t>
            </a:r>
            <a:r>
              <a:rPr lang="fr-FR" dirty="0">
                <a:solidFill>
                  <a:schemeClr val="tx1"/>
                </a:solidFill>
              </a:rPr>
              <a:t/>
            </a:r>
            <a:br>
              <a:rPr lang="fr-FR" dirty="0">
                <a:solidFill>
                  <a:schemeClr val="tx1"/>
                </a:solidFill>
              </a:rPr>
            </a:br>
            <a:r>
              <a:rPr lang="fr-FR" dirty="0">
                <a:solidFill>
                  <a:schemeClr val="tx1"/>
                </a:solidFill>
              </a:rPr>
              <a:t>Nicolas Poirier (CE1-CE2 et directeur)</a:t>
            </a:r>
            <a:br>
              <a:rPr lang="fr-FR" dirty="0">
                <a:solidFill>
                  <a:schemeClr val="tx1"/>
                </a:solidFill>
              </a:rPr>
            </a:br>
            <a:endParaRPr lang="fr-FR" dirty="0" smtClean="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60183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u="sng" dirty="0" smtClean="0"/>
              <a:t>1-</a:t>
            </a:r>
            <a:r>
              <a:rPr lang="fr-FR" dirty="0"/>
              <a:t> Présentation projet réaménagement cours école maternelle et élémentaire</a:t>
            </a:r>
            <a:br>
              <a:rPr lang="fr-FR" dirty="0"/>
            </a:b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1818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prévu</a:t>
            </a:r>
            <a:endParaRPr lang="fr-FR" dirty="0"/>
          </a:p>
        </p:txBody>
      </p:sp>
      <p:pic>
        <p:nvPicPr>
          <p:cNvPr id="4" name="Espace réservé du contenu 3"/>
          <p:cNvPicPr>
            <a:picLocks noGrp="1" noChangeAspect="1"/>
          </p:cNvPicPr>
          <p:nvPr>
            <p:ph idx="1"/>
          </p:nvPr>
        </p:nvPicPr>
        <p:blipFill>
          <a:blip r:embed="rId2"/>
          <a:stretch>
            <a:fillRect/>
          </a:stretch>
        </p:blipFill>
        <p:spPr>
          <a:xfrm>
            <a:off x="1034453" y="1262063"/>
            <a:ext cx="9792894" cy="4997450"/>
          </a:xfrm>
          <a:prstGeom prst="rect">
            <a:avLst/>
          </a:prstGeom>
        </p:spPr>
      </p:pic>
    </p:spTree>
    <p:extLst>
      <p:ext uri="{BB962C8B-B14F-4D97-AF65-F5344CB8AC3E}">
        <p14:creationId xmlns:p14="http://schemas.microsoft.com/office/powerpoint/2010/main" val="397946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Vue 3D</a:t>
            </a:r>
            <a:endParaRPr lang="fr-FR" dirty="0"/>
          </a:p>
        </p:txBody>
      </p:sp>
      <p:pic>
        <p:nvPicPr>
          <p:cNvPr id="4" name="Espace réservé du contenu 3"/>
          <p:cNvPicPr>
            <a:picLocks noGrp="1" noChangeAspect="1"/>
          </p:cNvPicPr>
          <p:nvPr>
            <p:ph idx="1"/>
          </p:nvPr>
        </p:nvPicPr>
        <p:blipFill>
          <a:blip r:embed="rId2"/>
          <a:stretch>
            <a:fillRect/>
          </a:stretch>
        </p:blipFill>
        <p:spPr>
          <a:xfrm>
            <a:off x="677334" y="396443"/>
            <a:ext cx="10900773" cy="6275310"/>
          </a:xfrm>
          <a:prstGeom prst="rect">
            <a:avLst/>
          </a:prstGeom>
        </p:spPr>
      </p:pic>
    </p:spTree>
    <p:extLst>
      <p:ext uri="{BB962C8B-B14F-4D97-AF65-F5344CB8AC3E}">
        <p14:creationId xmlns:p14="http://schemas.microsoft.com/office/powerpoint/2010/main" val="266308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u="sng" dirty="0" smtClean="0"/>
              <a:t>2-</a:t>
            </a:r>
            <a:r>
              <a:rPr lang="fr-FR" dirty="0"/>
              <a:t> Les projets des classes et école bilan annuel. Projets connus à ce jour pour 2022-23 </a:t>
            </a:r>
          </a:p>
        </p:txBody>
      </p:sp>
      <p:sp>
        <p:nvSpPr>
          <p:cNvPr id="3" name="Sous-titre 2"/>
          <p:cNvSpPr>
            <a:spLocks noGrp="1"/>
          </p:cNvSpPr>
          <p:nvPr>
            <p:ph type="subTitle" idx="1"/>
          </p:nvPr>
        </p:nvSpPr>
        <p:spPr>
          <a:xfrm>
            <a:off x="1047750" y="4050833"/>
            <a:ext cx="8572501" cy="2807167"/>
          </a:xfrm>
        </p:spPr>
        <p:txBody>
          <a:bodyPr>
            <a:normAutofit fontScale="92500" lnSpcReduction="20000"/>
          </a:bodyPr>
          <a:lstStyle/>
          <a:p>
            <a:pPr algn="l"/>
            <a:r>
              <a:rPr lang="fr-FR" dirty="0" smtClean="0"/>
              <a:t>MS/GS: 3 rencontres USEP (orientation, </a:t>
            </a:r>
            <a:r>
              <a:rPr lang="fr-FR" dirty="0" err="1" smtClean="0"/>
              <a:t>rando</a:t>
            </a:r>
            <a:r>
              <a:rPr lang="fr-FR" dirty="0" smtClean="0"/>
              <a:t> à l’école de la campagne, parcours à l’école de la ville), création du livre «La grenouille qui n’avait jamais bu d’eau »</a:t>
            </a:r>
            <a:r>
              <a:rPr lang="fr-FR" dirty="0"/>
              <a:t> + spectacle Olivier </a:t>
            </a:r>
            <a:r>
              <a:rPr lang="fr-FR" dirty="0" err="1" smtClean="0"/>
              <a:t>Ponsot</a:t>
            </a:r>
            <a:endParaRPr lang="fr-FR" dirty="0" smtClean="0"/>
          </a:p>
          <a:p>
            <a:pPr algn="l"/>
            <a:r>
              <a:rPr lang="fr-FR" dirty="0" smtClean="0"/>
              <a:t>CE1/CM1: 4 Sorties VTT  avec une découverte du biathlon (VTT + tir à la carabine laser), une sortie nature au </a:t>
            </a:r>
            <a:r>
              <a:rPr lang="fr-FR" dirty="0" err="1" smtClean="0"/>
              <a:t>Bessat</a:t>
            </a:r>
            <a:r>
              <a:rPr lang="fr-FR" dirty="0" smtClean="0"/>
              <a:t> (Orientation + pistolet laser et sarbacane)</a:t>
            </a:r>
          </a:p>
          <a:p>
            <a:pPr algn="l"/>
            <a:r>
              <a:rPr lang="fr-FR" dirty="0" smtClean="0"/>
              <a:t>CE1/CE2: rencontres </a:t>
            </a:r>
            <a:r>
              <a:rPr lang="fr-FR" dirty="0" smtClean="0"/>
              <a:t>USEP (3 fois à St Etienne+1xà St Genest </a:t>
            </a:r>
            <a:r>
              <a:rPr lang="fr-FR" dirty="0" err="1" smtClean="0"/>
              <a:t>Malifaux</a:t>
            </a:r>
            <a:r>
              <a:rPr lang="fr-FR" dirty="0" smtClean="0"/>
              <a:t>), </a:t>
            </a:r>
            <a:r>
              <a:rPr lang="fr-FR" dirty="0" smtClean="0"/>
              <a:t>journée nature</a:t>
            </a:r>
          </a:p>
          <a:p>
            <a:pPr algn="l"/>
            <a:r>
              <a:rPr lang="fr-FR" dirty="0" smtClean="0"/>
              <a:t>CM1/CM2: Parcours « école de la mémoire » dans la ville de Saint Etienne, pour les CM2 nuit au camping le 30 juin.</a:t>
            </a:r>
          </a:p>
          <a:p>
            <a:pPr algn="l"/>
            <a:r>
              <a:rPr lang="fr-FR" dirty="0" smtClean="0"/>
              <a:t> </a:t>
            </a:r>
          </a:p>
        </p:txBody>
      </p:sp>
    </p:spTree>
    <p:extLst>
      <p:ext uri="{BB962C8B-B14F-4D97-AF65-F5344CB8AC3E}">
        <p14:creationId xmlns:p14="http://schemas.microsoft.com/office/powerpoint/2010/main" val="1261928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6384" y="209551"/>
            <a:ext cx="8596668" cy="5812762"/>
          </a:xfrm>
        </p:spPr>
        <p:txBody>
          <a:bodyPr/>
          <a:lstStyle/>
          <a:p>
            <a:r>
              <a:rPr lang="fr-FR" dirty="0"/>
              <a:t>Bilans/classe</a:t>
            </a:r>
          </a:p>
          <a:p>
            <a:endParaRPr lang="fr-FR" dirty="0"/>
          </a:p>
          <a:p>
            <a:r>
              <a:rPr lang="fr-FR" dirty="0"/>
              <a:t>Bilan projets sur école:</a:t>
            </a:r>
          </a:p>
          <a:p>
            <a:r>
              <a:rPr lang="fr-FR" dirty="0"/>
              <a:t>Natation: sont allées à la piscine les classes du CP au CM2</a:t>
            </a:r>
          </a:p>
          <a:p>
            <a:r>
              <a:rPr lang="fr-FR" dirty="0"/>
              <a:t>Ecole et cinéma</a:t>
            </a:r>
            <a:r>
              <a:rPr lang="fr-FR" dirty="0" smtClean="0"/>
              <a:t>: soucis sur séance 3 pour plusieurs classes suite à la perte d’un HDD.</a:t>
            </a:r>
          </a:p>
          <a:p>
            <a:r>
              <a:rPr lang="fr-FR" dirty="0" smtClean="0"/>
              <a:t>Pilat propre participation des classes soit sur séances spécifiques ou lors de randonnées ou classe dehors.</a:t>
            </a:r>
          </a:p>
          <a:p>
            <a:r>
              <a:rPr lang="fr-FR" dirty="0" smtClean="0"/>
              <a:t>Projet musique avec intervenant CMHP qui a été très perturbé par les séances manquées suite AT de l’intervenante sans qu’elle puisse être remplacée. (l’équipe se pose la question du partenariat pour l’an prochain une réunion bilan aura lieu d’ici fin d’année).</a:t>
            </a:r>
          </a:p>
          <a:p>
            <a:endParaRPr lang="fr-FR" dirty="0" smtClean="0"/>
          </a:p>
          <a:p>
            <a:endParaRPr lang="fr-FR" dirty="0" smtClean="0"/>
          </a:p>
          <a:p>
            <a:endParaRPr lang="fr-FR" dirty="0" smtClean="0"/>
          </a:p>
          <a:p>
            <a:endParaRPr lang="fr-FR" dirty="0"/>
          </a:p>
          <a:p>
            <a:endParaRPr lang="fr-FR" dirty="0"/>
          </a:p>
        </p:txBody>
      </p:sp>
    </p:spTree>
    <p:extLst>
      <p:ext uri="{BB962C8B-B14F-4D97-AF65-F5344CB8AC3E}">
        <p14:creationId xmlns:p14="http://schemas.microsoft.com/office/powerpoint/2010/main" val="173433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Projets à l’échelle de l’école pour l’an prochain</a:t>
            </a:r>
            <a:endParaRPr lang="fr-FR" dirty="0"/>
          </a:p>
        </p:txBody>
      </p:sp>
      <p:sp>
        <p:nvSpPr>
          <p:cNvPr id="3" name="Espace réservé du contenu 2"/>
          <p:cNvSpPr>
            <a:spLocks noGrp="1"/>
          </p:cNvSpPr>
          <p:nvPr>
            <p:ph idx="1"/>
          </p:nvPr>
        </p:nvSpPr>
        <p:spPr/>
        <p:txBody>
          <a:bodyPr/>
          <a:lstStyle/>
          <a:p>
            <a:r>
              <a:rPr lang="fr-FR" dirty="0" smtClean="0"/>
              <a:t>Séances à la piscine de </a:t>
            </a:r>
            <a:r>
              <a:rPr lang="fr-FR" dirty="0" err="1" smtClean="0"/>
              <a:t>Dunières</a:t>
            </a:r>
            <a:r>
              <a:rPr lang="fr-FR" dirty="0" smtClean="0"/>
              <a:t> en période1 (1 créneau), p5 (4 créneaux)</a:t>
            </a:r>
          </a:p>
          <a:p>
            <a:r>
              <a:rPr lang="fr-FR" dirty="0" smtClean="0"/>
              <a:t>École et cinéma</a:t>
            </a:r>
          </a:p>
          <a:p>
            <a:r>
              <a:rPr lang="fr-FR" dirty="0" smtClean="0"/>
              <a:t>Classe découverte pour la 40</a:t>
            </a:r>
            <a:r>
              <a:rPr lang="fr-FR" baseline="30000" dirty="0" smtClean="0"/>
              <a:t>ème</a:t>
            </a:r>
            <a:r>
              <a:rPr lang="fr-FR" dirty="0" smtClean="0"/>
              <a:t> année d’existence de notre école</a:t>
            </a:r>
          </a:p>
          <a:p>
            <a:r>
              <a:rPr lang="fr-FR" dirty="0" smtClean="0"/>
              <a:t>Projet sur la circonscription: lutte contre le harcèlement + poursuite partenariat école-famille réunion de classes</a:t>
            </a:r>
          </a:p>
          <a:p>
            <a:endParaRPr lang="fr-FR" dirty="0"/>
          </a:p>
        </p:txBody>
      </p:sp>
    </p:spTree>
    <p:extLst>
      <p:ext uri="{BB962C8B-B14F-4D97-AF65-F5344CB8AC3E}">
        <p14:creationId xmlns:p14="http://schemas.microsoft.com/office/powerpoint/2010/main" val="4085080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488</TotalTime>
  <Words>925</Words>
  <Application>Microsoft Office PowerPoint</Application>
  <PresentationFormat>Grand écran</PresentationFormat>
  <Paragraphs>95</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Trebuchet MS</vt:lpstr>
      <vt:lpstr>Wingdings 3</vt:lpstr>
      <vt:lpstr>Facette</vt:lpstr>
      <vt:lpstr>Année 2021-2022 Conseil école n°3</vt:lpstr>
      <vt:lpstr>Ordre du jour prévu</vt:lpstr>
      <vt:lpstr>Présentation PowerPoint</vt:lpstr>
      <vt:lpstr>1- Présentation projet réaménagement cours école maternelle et élémentaire </vt:lpstr>
      <vt:lpstr>Plan prévu</vt:lpstr>
      <vt:lpstr>Vue 3D</vt:lpstr>
      <vt:lpstr>2- Les projets des classes et école bilan annuel. Projets connus à ce jour pour 2022-23 </vt:lpstr>
      <vt:lpstr>Présentation PowerPoint</vt:lpstr>
      <vt:lpstr>Projets à l’échelle de l’école pour l’an prochain</vt:lpstr>
      <vt:lpstr>3- Effectifs pour la prochaine rentrée </vt:lpstr>
      <vt:lpstr>Effectifs prévus à ce jour (23/06/22) pour septembre 2022       soit un total de 176 élèves (+7)</vt:lpstr>
      <vt:lpstr>4- Répartition pédagogique actée en conseil des enseignants   </vt:lpstr>
      <vt:lpstr>Répartition des élèves sur les différentes classes</vt:lpstr>
      <vt:lpstr>5- Point sur le personnel pédagogique rentrée 2022-2023 </vt:lpstr>
      <vt:lpstr>Répartition des enseignants sur les classes</vt:lpstr>
      <vt:lpstr>6-Questions diverses </vt:lpstr>
      <vt:lpstr>7- Dates évènements à venir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école n°3</dc:title>
  <dc:creator>Ecole de l'Etang</dc:creator>
  <cp:lastModifiedBy>Ecole de l'Etang</cp:lastModifiedBy>
  <cp:revision>37</cp:revision>
  <dcterms:created xsi:type="dcterms:W3CDTF">2021-06-15T14:04:20Z</dcterms:created>
  <dcterms:modified xsi:type="dcterms:W3CDTF">2022-06-29T12:08:54Z</dcterms:modified>
</cp:coreProperties>
</file>