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74" r:id="rId4"/>
    <p:sldId id="257" r:id="rId5"/>
    <p:sldId id="260" r:id="rId6"/>
    <p:sldId id="277" r:id="rId7"/>
    <p:sldId id="280" r:id="rId8"/>
    <p:sldId id="279" r:id="rId9"/>
    <p:sldId id="289" r:id="rId10"/>
    <p:sldId id="286" r:id="rId11"/>
    <p:sldId id="281" r:id="rId12"/>
    <p:sldId id="282" r:id="rId13"/>
    <p:sldId id="283" r:id="rId14"/>
    <p:sldId id="267" r:id="rId15"/>
    <p:sldId id="288" r:id="rId16"/>
    <p:sldId id="273"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3/28/2023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3/28/2023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3.jpg@01D71902.21965BD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cid:image003.jpg@01D71902.21965BD0" TargetMode="External"/><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l"/>
            <a:r>
              <a:rPr lang="fr-FR" dirty="0" smtClean="0">
                <a:solidFill>
                  <a:schemeClr val="tx1"/>
                </a:solidFill>
              </a:rPr>
              <a:t>Conseil école de l’Etang</a:t>
            </a:r>
            <a:r>
              <a:rPr lang="fr-FR" dirty="0">
                <a:solidFill>
                  <a:schemeClr val="tx1"/>
                </a:solidFill>
              </a:rPr>
              <a:t/>
            </a:r>
            <a:br>
              <a:rPr lang="fr-FR" dirty="0">
                <a:solidFill>
                  <a:schemeClr val="tx1"/>
                </a:solidFill>
              </a:rPr>
            </a:br>
            <a:r>
              <a:rPr lang="fr-FR" baseline="30000" dirty="0" smtClean="0">
                <a:solidFill>
                  <a:schemeClr val="tx1"/>
                </a:solidFill>
              </a:rPr>
              <a:t>année 2022/2023 n°2</a:t>
            </a:r>
            <a:r>
              <a:rPr lang="fr-FR" dirty="0" smtClean="0">
                <a:solidFill>
                  <a:schemeClr val="tx1"/>
                </a:solidFill>
              </a:rPr>
              <a:t/>
            </a:r>
            <a:br>
              <a:rPr lang="fr-FR" dirty="0" smtClean="0">
                <a:solidFill>
                  <a:schemeClr val="tx1"/>
                </a:solidFill>
              </a:rPr>
            </a:br>
            <a:r>
              <a:rPr lang="fr-FR" sz="4400" dirty="0" smtClean="0">
                <a:solidFill>
                  <a:schemeClr val="tx1"/>
                </a:solidFill>
              </a:rPr>
              <a:t>jeudi 23 mars 2023 18h30</a:t>
            </a:r>
            <a:br>
              <a:rPr lang="fr-FR" sz="4400" dirty="0" smtClean="0">
                <a:solidFill>
                  <a:schemeClr val="tx1"/>
                </a:solidFill>
              </a:rPr>
            </a:br>
            <a:endParaRPr lang="fr-FR" sz="4400" dirty="0">
              <a:solidFill>
                <a:schemeClr val="tx1"/>
              </a:solidFill>
            </a:endParaRPr>
          </a:p>
        </p:txBody>
      </p:sp>
      <p:pic>
        <p:nvPicPr>
          <p:cNvPr id="4" name="Image 3" descr="logo ecole"/>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271234" y="3562536"/>
            <a:ext cx="3120509" cy="2709476"/>
          </a:xfrm>
          <a:prstGeom prst="rect">
            <a:avLst/>
          </a:prstGeom>
          <a:noFill/>
          <a:ln>
            <a:noFill/>
          </a:ln>
        </p:spPr>
      </p:pic>
    </p:spTree>
    <p:extLst>
      <p:ext uri="{BB962C8B-B14F-4D97-AF65-F5344CB8AC3E}">
        <p14:creationId xmlns:p14="http://schemas.microsoft.com/office/powerpoint/2010/main" val="2446225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673290"/>
          </a:xfrm>
        </p:spPr>
        <p:txBody>
          <a:bodyPr/>
          <a:lstStyle/>
          <a:p>
            <a:r>
              <a:rPr lang="fr-FR" dirty="0" smtClean="0"/>
              <a:t>Projet d’école</a:t>
            </a:r>
            <a:endParaRPr lang="fr-FR" dirty="0"/>
          </a:p>
        </p:txBody>
      </p:sp>
      <p:sp>
        <p:nvSpPr>
          <p:cNvPr id="3" name="ZoneTexte 2"/>
          <p:cNvSpPr txBox="1"/>
          <p:nvPr/>
        </p:nvSpPr>
        <p:spPr>
          <a:xfrm>
            <a:off x="677334" y="1433015"/>
            <a:ext cx="9326475" cy="4708981"/>
          </a:xfrm>
          <a:prstGeom prst="rect">
            <a:avLst/>
          </a:prstGeom>
          <a:noFill/>
        </p:spPr>
        <p:txBody>
          <a:bodyPr wrap="square" rtlCol="0">
            <a:spAutoFit/>
          </a:bodyPr>
          <a:lstStyle/>
          <a:p>
            <a:r>
              <a:rPr lang="fr-FR" sz="2000" dirty="0" smtClean="0"/>
              <a:t>Le projet d’école est valable pour plusieurs années</a:t>
            </a:r>
          </a:p>
          <a:p>
            <a:endParaRPr lang="fr-FR" sz="2000" dirty="0"/>
          </a:p>
          <a:p>
            <a:r>
              <a:rPr lang="fr-FR" sz="2000" dirty="0" smtClean="0"/>
              <a:t>Cette année l’équipe pédagogique va faire le bilan et apporter un avenant dans lequel apparaîtront de nouvelles actions.</a:t>
            </a:r>
          </a:p>
          <a:p>
            <a:endParaRPr lang="fr-FR" sz="2000" dirty="0" smtClean="0"/>
          </a:p>
          <a:p>
            <a:r>
              <a:rPr lang="fr-FR" sz="2000" dirty="0" smtClean="0"/>
              <a:t>Le projet s’organise autour de thèmes:</a:t>
            </a:r>
          </a:p>
          <a:p>
            <a:pPr marL="342900" indent="-342900">
              <a:buFontTx/>
              <a:buChar char="-"/>
            </a:pPr>
            <a:r>
              <a:rPr lang="fr-FR" sz="2000" dirty="0" smtClean="0"/>
              <a:t>La gestion des temps et espaces des apprentissages</a:t>
            </a:r>
          </a:p>
          <a:p>
            <a:pPr marL="342900" indent="-342900">
              <a:buFontTx/>
              <a:buChar char="-"/>
            </a:pPr>
            <a:r>
              <a:rPr lang="fr-FR" sz="2000" dirty="0" smtClean="0"/>
              <a:t>Climat scolaire</a:t>
            </a:r>
          </a:p>
          <a:p>
            <a:pPr marL="342900" indent="-342900">
              <a:buFontTx/>
              <a:buChar char="-"/>
            </a:pPr>
            <a:r>
              <a:rPr lang="fr-FR" sz="2000" dirty="0" smtClean="0"/>
              <a:t>Lisibilité des apprentissages</a:t>
            </a:r>
          </a:p>
          <a:p>
            <a:pPr marL="342900" indent="-342900">
              <a:buFontTx/>
              <a:buChar char="-"/>
            </a:pPr>
            <a:endParaRPr lang="fr-FR" sz="2000" dirty="0"/>
          </a:p>
          <a:p>
            <a:r>
              <a:rPr lang="fr-FR" sz="2000" dirty="0" smtClean="0"/>
              <a:t>Le projet nouvelle mouture vous sera présenté lors du prochain conseil d’école.</a:t>
            </a:r>
          </a:p>
          <a:p>
            <a:endParaRPr lang="fr-FR" sz="2000" dirty="0"/>
          </a:p>
          <a:p>
            <a:r>
              <a:rPr lang="fr-FR" sz="2000" dirty="0" smtClean="0"/>
              <a:t>Si par rapport à ces axes les parents délégués souhaitent proposer des actions c’est le moment de le faire. (boucle mail interne parents délégués)</a:t>
            </a:r>
          </a:p>
          <a:p>
            <a:r>
              <a:rPr lang="fr-FR" dirty="0" smtClean="0">
                <a:solidFill>
                  <a:schemeClr val="accent5">
                    <a:lumMod val="60000"/>
                    <a:lumOff val="40000"/>
                  </a:schemeClr>
                </a:solidFill>
              </a:rPr>
              <a:t>Idées des parents élus : </a:t>
            </a:r>
            <a:r>
              <a:rPr lang="fr-FR" dirty="0" smtClean="0">
                <a:solidFill>
                  <a:schemeClr val="accent5">
                    <a:lumMod val="60000"/>
                    <a:lumOff val="40000"/>
                  </a:schemeClr>
                </a:solidFill>
              </a:rPr>
              <a:t>à proposer avant fin mai.</a:t>
            </a:r>
            <a:endParaRPr lang="fr-FR" dirty="0" smtClean="0">
              <a:solidFill>
                <a:schemeClr val="accent5">
                  <a:lumMod val="60000"/>
                  <a:lumOff val="40000"/>
                </a:schemeClr>
              </a:solidFill>
            </a:endParaRPr>
          </a:p>
        </p:txBody>
      </p:sp>
    </p:spTree>
    <p:extLst>
      <p:ext uri="{BB962C8B-B14F-4D97-AF65-F5344CB8AC3E}">
        <p14:creationId xmlns:p14="http://schemas.microsoft.com/office/powerpoint/2010/main" val="2966439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0982" y="404883"/>
            <a:ext cx="8596668" cy="716924"/>
          </a:xfrm>
        </p:spPr>
        <p:txBody>
          <a:bodyPr>
            <a:normAutofit fontScale="90000"/>
          </a:bodyPr>
          <a:lstStyle/>
          <a:p>
            <a:pPr lvl="0"/>
            <a:r>
              <a:rPr lang="en-US" kern="50" dirty="0">
                <a:latin typeface="Arial" panose="020B0604020202020204" pitchFamily="34" charset="0"/>
                <a:ea typeface="Arial Unicode MS" panose="020B0604020202020204" pitchFamily="34" charset="-128"/>
                <a:cs typeface="Arial" panose="020B0604020202020204" pitchFamily="34" charset="0"/>
              </a:rPr>
              <a:t>Retour commission </a:t>
            </a:r>
            <a:r>
              <a:rPr lang="en-US" kern="50" dirty="0" err="1">
                <a:latin typeface="Arial" panose="020B0604020202020204" pitchFamily="34" charset="0"/>
                <a:ea typeface="Arial Unicode MS" panose="020B0604020202020204" pitchFamily="34" charset="-128"/>
                <a:cs typeface="Arial" panose="020B0604020202020204" pitchFamily="34" charset="0"/>
              </a:rPr>
              <a:t>cantine</a:t>
            </a:r>
            <a:r>
              <a:rPr lang="en-US" kern="50" dirty="0">
                <a:latin typeface="Arial" panose="020B0604020202020204" pitchFamily="34" charset="0"/>
                <a:ea typeface="Arial Unicode MS" panose="020B0604020202020204" pitchFamily="34" charset="-128"/>
                <a:cs typeface="Arial" panose="020B0604020202020204" pitchFamily="34" charset="0"/>
              </a:rPr>
              <a:t/>
            </a:r>
            <a:br>
              <a:rPr lang="en-US" kern="50" dirty="0">
                <a:latin typeface="Arial" panose="020B0604020202020204" pitchFamily="34" charset="0"/>
                <a:ea typeface="Arial Unicode MS" panose="020B0604020202020204" pitchFamily="34" charset="-128"/>
                <a:cs typeface="Arial" panose="020B0604020202020204" pitchFamily="34" charset="0"/>
              </a:rPr>
            </a:br>
            <a:r>
              <a:rPr lang="en-US" sz="2000"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t>Tout </a:t>
            </a:r>
            <a:r>
              <a:rPr lang="en-US" sz="2000" kern="50" dirty="0" err="1" smtClean="0">
                <a:solidFill>
                  <a:schemeClr val="tx1"/>
                </a:solidFill>
                <a:latin typeface="Arial" panose="020B0604020202020204" pitchFamily="34" charset="0"/>
                <a:ea typeface="Arial Unicode MS" panose="020B0604020202020204" pitchFamily="34" charset="-128"/>
                <a:cs typeface="Arial" panose="020B0604020202020204" pitchFamily="34" charset="0"/>
              </a:rPr>
              <a:t>d’abord</a:t>
            </a:r>
            <a:r>
              <a:rPr lang="en-US" sz="2000"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t> merci aux </a:t>
            </a:r>
            <a:r>
              <a:rPr lang="en-US" sz="2000" kern="50" dirty="0" err="1" smtClean="0">
                <a:solidFill>
                  <a:schemeClr val="tx1"/>
                </a:solidFill>
                <a:latin typeface="Arial" panose="020B0604020202020204" pitchFamily="34" charset="0"/>
                <a:ea typeface="Arial Unicode MS" panose="020B0604020202020204" pitchFamily="34" charset="-128"/>
                <a:cs typeface="Arial" panose="020B0604020202020204" pitchFamily="34" charset="0"/>
              </a:rPr>
              <a:t>bonnes</a:t>
            </a:r>
            <a:r>
              <a:rPr lang="en-US" sz="2000"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t> </a:t>
            </a:r>
            <a:r>
              <a:rPr lang="en-US" sz="2000" kern="50" dirty="0" err="1" smtClean="0">
                <a:solidFill>
                  <a:schemeClr val="tx1"/>
                </a:solidFill>
                <a:latin typeface="Arial" panose="020B0604020202020204" pitchFamily="34" charset="0"/>
                <a:ea typeface="Arial Unicode MS" panose="020B0604020202020204" pitchFamily="34" charset="-128"/>
                <a:cs typeface="Arial" panose="020B0604020202020204" pitchFamily="34" charset="0"/>
              </a:rPr>
              <a:t>volontés</a:t>
            </a:r>
            <a:r>
              <a:rPr lang="en-US" sz="2000"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t> qui </a:t>
            </a:r>
            <a:r>
              <a:rPr lang="en-US" sz="2000" kern="50" dirty="0" err="1" smtClean="0">
                <a:solidFill>
                  <a:schemeClr val="tx1"/>
                </a:solidFill>
                <a:latin typeface="Arial" panose="020B0604020202020204" pitchFamily="34" charset="0"/>
                <a:ea typeface="Arial Unicode MS" panose="020B0604020202020204" pitchFamily="34" charset="-128"/>
                <a:cs typeface="Arial" panose="020B0604020202020204" pitchFamily="34" charset="0"/>
              </a:rPr>
              <a:t>ont</a:t>
            </a:r>
            <a:r>
              <a:rPr lang="en-US" sz="2000"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t> </a:t>
            </a:r>
            <a:r>
              <a:rPr lang="en-US" sz="2000" kern="50" dirty="0" err="1" smtClean="0">
                <a:solidFill>
                  <a:schemeClr val="tx1"/>
                </a:solidFill>
                <a:latin typeface="Arial" panose="020B0604020202020204" pitchFamily="34" charset="0"/>
                <a:ea typeface="Arial Unicode MS" panose="020B0604020202020204" pitchFamily="34" charset="-128"/>
                <a:cs typeface="Arial" panose="020B0604020202020204" pitchFamily="34" charset="0"/>
              </a:rPr>
              <a:t>participé</a:t>
            </a:r>
            <a:r>
              <a:rPr lang="en-US" sz="2000"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t> à </a:t>
            </a:r>
            <a:r>
              <a:rPr lang="en-US" sz="2000" kern="50" dirty="0" err="1" smtClean="0">
                <a:solidFill>
                  <a:schemeClr val="tx1"/>
                </a:solidFill>
                <a:latin typeface="Arial" panose="020B0604020202020204" pitchFamily="34" charset="0"/>
                <a:ea typeface="Arial Unicode MS" panose="020B0604020202020204" pitchFamily="34" charset="-128"/>
                <a:cs typeface="Arial" panose="020B0604020202020204" pitchFamily="34" charset="0"/>
              </a:rPr>
              <a:t>cette</a:t>
            </a:r>
            <a:r>
              <a:rPr lang="en-US" sz="2000"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t> reunion et </a:t>
            </a:r>
            <a:r>
              <a:rPr lang="en-US" sz="2000" kern="50" dirty="0" err="1" smtClean="0">
                <a:solidFill>
                  <a:schemeClr val="tx1"/>
                </a:solidFill>
                <a:latin typeface="Arial" panose="020B0604020202020204" pitchFamily="34" charset="0"/>
                <a:ea typeface="Arial Unicode MS" panose="020B0604020202020204" pitchFamily="34" charset="-128"/>
                <a:cs typeface="Arial" panose="020B0604020202020204" pitchFamily="34" charset="0"/>
              </a:rPr>
              <a:t>en</a:t>
            </a:r>
            <a:r>
              <a:rPr lang="en-US" sz="2000"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t> </a:t>
            </a:r>
            <a:r>
              <a:rPr lang="en-US" sz="2000" kern="50" dirty="0" err="1" smtClean="0">
                <a:solidFill>
                  <a:schemeClr val="tx1"/>
                </a:solidFill>
                <a:latin typeface="Arial" panose="020B0604020202020204" pitchFamily="34" charset="0"/>
                <a:ea typeface="Arial Unicode MS" panose="020B0604020202020204" pitchFamily="34" charset="-128"/>
                <a:cs typeface="Arial" panose="020B0604020202020204" pitchFamily="34" charset="0"/>
              </a:rPr>
              <a:t>particulier</a:t>
            </a:r>
            <a:r>
              <a:rPr lang="en-US" sz="2000"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t> à </a:t>
            </a:r>
            <a:r>
              <a:rPr lang="en-US" sz="2000" kern="50" dirty="0" err="1" smtClean="0">
                <a:solidFill>
                  <a:schemeClr val="tx1"/>
                </a:solidFill>
                <a:latin typeface="Arial" panose="020B0604020202020204" pitchFamily="34" charset="0"/>
                <a:ea typeface="Arial Unicode MS" panose="020B0604020202020204" pitchFamily="34" charset="-128"/>
                <a:cs typeface="Arial" panose="020B0604020202020204" pitchFamily="34" charset="0"/>
              </a:rPr>
              <a:t>madame</a:t>
            </a:r>
            <a:r>
              <a:rPr lang="en-US" sz="2000" kern="50" dirty="0">
                <a:solidFill>
                  <a:schemeClr val="tx1"/>
                </a:solidFill>
                <a:latin typeface="Arial" panose="020B0604020202020204" pitchFamily="34" charset="0"/>
                <a:ea typeface="Arial Unicode MS" panose="020B0604020202020204" pitchFamily="34" charset="-128"/>
                <a:cs typeface="Arial" panose="020B0604020202020204" pitchFamily="34" charset="0"/>
              </a:rPr>
              <a:t> </a:t>
            </a:r>
            <a:r>
              <a:rPr lang="en-US" sz="2000" kern="50" dirty="0" err="1" smtClean="0">
                <a:solidFill>
                  <a:schemeClr val="tx1"/>
                </a:solidFill>
                <a:latin typeface="Arial" panose="020B0604020202020204" pitchFamily="34" charset="0"/>
                <a:ea typeface="Arial Unicode MS" panose="020B0604020202020204" pitchFamily="34" charset="-128"/>
                <a:cs typeface="Arial" panose="020B0604020202020204" pitchFamily="34" charset="0"/>
              </a:rPr>
              <a:t>Rajot</a:t>
            </a:r>
            <a:r>
              <a:rPr lang="en-US" sz="2000"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t> qui a fait le </a:t>
            </a:r>
            <a:r>
              <a:rPr lang="en-US" sz="2000" kern="50" dirty="0" err="1" smtClean="0">
                <a:solidFill>
                  <a:schemeClr val="tx1"/>
                </a:solidFill>
                <a:latin typeface="Arial" panose="020B0604020202020204" pitchFamily="34" charset="0"/>
                <a:ea typeface="Arial Unicode MS" panose="020B0604020202020204" pitchFamily="34" charset="-128"/>
                <a:cs typeface="Arial" panose="020B0604020202020204" pitchFamily="34" charset="0"/>
              </a:rPr>
              <a:t>compte</a:t>
            </a:r>
            <a:r>
              <a:rPr lang="en-US" sz="2000"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t> </a:t>
            </a:r>
            <a:r>
              <a:rPr lang="en-US" sz="2000" kern="50" dirty="0" err="1" smtClean="0">
                <a:solidFill>
                  <a:schemeClr val="tx1"/>
                </a:solidFill>
                <a:latin typeface="Arial" panose="020B0604020202020204" pitchFamily="34" charset="0"/>
                <a:ea typeface="Arial Unicode MS" panose="020B0604020202020204" pitchFamily="34" charset="-128"/>
                <a:cs typeface="Arial" panose="020B0604020202020204" pitchFamily="34" charset="0"/>
              </a:rPr>
              <a:t>rendu</a:t>
            </a:r>
            <a:r>
              <a:rPr lang="en-US" sz="2000"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t> de la commission.</a:t>
            </a:r>
            <a:br>
              <a:rPr lang="en-US" sz="2000"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br>
            <a:r>
              <a:rPr lang="en-US" sz="2000"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t/>
            </a:r>
            <a:br>
              <a:rPr lang="en-US" sz="2000"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br>
            <a:r>
              <a:rPr lang="en-US" sz="2000"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t>Un point </a:t>
            </a:r>
            <a:r>
              <a:rPr lang="en-US" sz="2000" kern="50" dirty="0" err="1" smtClean="0">
                <a:solidFill>
                  <a:schemeClr val="tx1"/>
                </a:solidFill>
                <a:latin typeface="Arial" panose="020B0604020202020204" pitchFamily="34" charset="0"/>
                <a:ea typeface="Arial Unicode MS" panose="020B0604020202020204" pitchFamily="34" charset="-128"/>
                <a:cs typeface="Arial" panose="020B0604020202020204" pitchFamily="34" charset="0"/>
              </a:rPr>
              <a:t>est</a:t>
            </a:r>
            <a:r>
              <a:rPr lang="en-US" sz="2000"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t> à </a:t>
            </a:r>
            <a:r>
              <a:rPr lang="en-US" sz="2000" kern="50" dirty="0" err="1" smtClean="0">
                <a:solidFill>
                  <a:schemeClr val="tx1"/>
                </a:solidFill>
                <a:latin typeface="Arial" panose="020B0604020202020204" pitchFamily="34" charset="0"/>
                <a:ea typeface="Arial Unicode MS" panose="020B0604020202020204" pitchFamily="34" charset="-128"/>
                <a:cs typeface="Arial" panose="020B0604020202020204" pitchFamily="34" charset="0"/>
              </a:rPr>
              <a:t>discuter</a:t>
            </a:r>
            <a:r>
              <a:rPr lang="en-US" sz="2000"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t> </a:t>
            </a:r>
            <a:r>
              <a:rPr lang="en-US" sz="2000" kern="50" dirty="0" err="1" smtClean="0">
                <a:solidFill>
                  <a:schemeClr val="tx1"/>
                </a:solidFill>
                <a:latin typeface="Arial" panose="020B0604020202020204" pitchFamily="34" charset="0"/>
                <a:ea typeface="Arial Unicode MS" panose="020B0604020202020204" pitchFamily="34" charset="-128"/>
                <a:cs typeface="Arial" panose="020B0604020202020204" pitchFamily="34" charset="0"/>
              </a:rPr>
              <a:t>aujourd’hui</a:t>
            </a:r>
            <a:r>
              <a:rPr lang="en-US" sz="2000" kern="50" dirty="0">
                <a:solidFill>
                  <a:schemeClr val="tx1"/>
                </a:solidFill>
                <a:latin typeface="Arial" panose="020B0604020202020204" pitchFamily="34" charset="0"/>
                <a:ea typeface="Arial Unicode MS" panose="020B0604020202020204" pitchFamily="34" charset="-128"/>
                <a:cs typeface="Arial" panose="020B0604020202020204" pitchFamily="34" charset="0"/>
              </a:rPr>
              <a:t>:</a:t>
            </a:r>
            <a:r>
              <a:rPr lang="en-US"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t/>
            </a:r>
            <a:br>
              <a:rPr lang="en-US" kern="50" dirty="0" smtClean="0">
                <a:solidFill>
                  <a:schemeClr val="tx1"/>
                </a:solidFill>
                <a:latin typeface="Arial" panose="020B0604020202020204" pitchFamily="34" charset="0"/>
                <a:ea typeface="Arial Unicode MS" panose="020B0604020202020204" pitchFamily="34" charset="-128"/>
                <a:cs typeface="Arial" panose="020B0604020202020204" pitchFamily="34" charset="0"/>
              </a:rPr>
            </a:br>
            <a:r>
              <a:rPr lang="fr-FR" sz="2000" dirty="0" smtClean="0">
                <a:solidFill>
                  <a:schemeClr val="tx1"/>
                </a:solidFill>
              </a:rPr>
              <a:t>Enfin </a:t>
            </a:r>
            <a:r>
              <a:rPr lang="fr-FR" sz="2000" dirty="0">
                <a:solidFill>
                  <a:schemeClr val="tx1"/>
                </a:solidFill>
              </a:rPr>
              <a:t>la question du pique nique zéro déchet dans le cadre des sorties USEP a été abordée. L’interrogation centrale étant que les abonnés cantine n’auraient pas un « pique nique 100 % zéro déchet » proposé par la cantine. Des efforts de réflexion et mise en œuvre ont été réalisés par Fabienne depuis le début. Ceci a été souligné positivement mais la question est : peut-on encore faire mieux ? Une réflexion a été menée. Les normes sanitaires sont à prendre en compte. Des discussions notamment avec la mairie sont en cours également. Ce point sera ré-abordé au second conseil d’école. Toutes les dimensions sont à prendre en compte : Financières, Sanitaires, et idéologies citoyennes.</a:t>
            </a:r>
            <a:br>
              <a:rPr lang="fr-FR" sz="2000" dirty="0">
                <a:solidFill>
                  <a:schemeClr val="tx1"/>
                </a:solidFill>
              </a:rPr>
            </a:br>
            <a:r>
              <a:rPr lang="fr-FR" sz="2000" dirty="0">
                <a:solidFill>
                  <a:schemeClr val="tx1"/>
                </a:solidFill>
              </a:rPr>
              <a:t>La bonne volonté de tout le monde est à souligner sur ce point épineux</a:t>
            </a:r>
            <a:r>
              <a:rPr lang="fr-FR" sz="2000" dirty="0" smtClean="0">
                <a:solidFill>
                  <a:schemeClr val="tx1"/>
                </a:solidFill>
              </a:rPr>
              <a:t>.</a:t>
            </a:r>
            <a:br>
              <a:rPr lang="fr-FR" sz="2000" dirty="0" smtClean="0">
                <a:solidFill>
                  <a:schemeClr val="tx1"/>
                </a:solidFill>
              </a:rPr>
            </a:br>
            <a:r>
              <a:rPr lang="fr-FR" sz="2000" dirty="0" smtClean="0">
                <a:solidFill>
                  <a:schemeClr val="accent5">
                    <a:lumMod val="60000"/>
                    <a:lumOff val="40000"/>
                  </a:schemeClr>
                </a:solidFill>
              </a:rPr>
              <a:t>Abonnement remis en question. Idée : passer en occasionnel pour tout le monde, tarif unique. (subvention de la mairie pour faire baisser le prix du ticket-école privée pas subventionnée). Application internet qui facilite les inscriptions/désinscriptions. En réflexion pour l’instant, à voter au prochain conseil? La mairie doit voir avec le prestataire. QF en réflexion : le prix va augmenter pour les autres familles?</a:t>
            </a:r>
            <a:r>
              <a:rPr lang="fr-FR" b="1" dirty="0"/>
              <a:t/>
            </a:r>
            <a:br>
              <a:rPr lang="fr-FR" b="1" dirty="0"/>
            </a:br>
            <a:endParaRPr lang="fr-FR" b="1" dirty="0"/>
          </a:p>
        </p:txBody>
      </p:sp>
    </p:spTree>
    <p:extLst>
      <p:ext uri="{BB962C8B-B14F-4D97-AF65-F5344CB8AC3E}">
        <p14:creationId xmlns:p14="http://schemas.microsoft.com/office/powerpoint/2010/main" val="3699876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5971" y="532325"/>
            <a:ext cx="8596668" cy="5263167"/>
          </a:xfrm>
        </p:spPr>
        <p:txBody>
          <a:bodyPr>
            <a:normAutofit/>
          </a:bodyPr>
          <a:lstStyle/>
          <a:p>
            <a:r>
              <a:rPr lang="fr-FR" sz="2000" dirty="0" smtClean="0">
                <a:solidFill>
                  <a:schemeClr val="tx1"/>
                </a:solidFill>
              </a:rPr>
              <a:t>La question des abonnements est posée à travers celle des pique-niques qu’ils soient zéro déchets ou non.</a:t>
            </a:r>
            <a:br>
              <a:rPr lang="fr-FR" sz="2000" dirty="0" smtClean="0">
                <a:solidFill>
                  <a:schemeClr val="tx1"/>
                </a:solidFill>
              </a:rPr>
            </a:br>
            <a:r>
              <a:rPr lang="fr-FR" sz="2000" dirty="0" smtClean="0">
                <a:solidFill>
                  <a:schemeClr val="tx1"/>
                </a:solidFill>
              </a:rPr>
              <a:t>La responsabilité de la cantine est engagée par rapport au produits.</a:t>
            </a:r>
            <a:br>
              <a:rPr lang="fr-FR" sz="2000" dirty="0" smtClean="0">
                <a:solidFill>
                  <a:schemeClr val="tx1"/>
                </a:solidFill>
              </a:rPr>
            </a:br>
            <a:r>
              <a:rPr lang="fr-FR" sz="2000" dirty="0" smtClean="0">
                <a:solidFill>
                  <a:schemeClr val="tx1"/>
                </a:solidFill>
              </a:rPr>
              <a:t>Le remboursement des repas abonnés quand il y a sortie.</a:t>
            </a:r>
            <a:br>
              <a:rPr lang="fr-FR" sz="2000" dirty="0" smtClean="0">
                <a:solidFill>
                  <a:schemeClr val="tx1"/>
                </a:solidFill>
              </a:rPr>
            </a:br>
            <a:r>
              <a:rPr lang="fr-FR" sz="2000" dirty="0">
                <a:solidFill>
                  <a:schemeClr val="tx1"/>
                </a:solidFill>
              </a:rPr>
              <a:t/>
            </a:r>
            <a:br>
              <a:rPr lang="fr-FR" sz="2000" dirty="0">
                <a:solidFill>
                  <a:schemeClr val="tx1"/>
                </a:solidFill>
              </a:rPr>
            </a:br>
            <a:r>
              <a:rPr lang="fr-FR" sz="2000" dirty="0" smtClean="0">
                <a:solidFill>
                  <a:schemeClr val="tx1"/>
                </a:solidFill>
              </a:rPr>
              <a:t>Constat fait de la part des enseignants: les autres écoles n’ont pas de pique-niques fournis par leur cantine.</a:t>
            </a:r>
            <a:br>
              <a:rPr lang="fr-FR" sz="2000" dirty="0" smtClean="0">
                <a:solidFill>
                  <a:schemeClr val="tx1"/>
                </a:solidFill>
              </a:rPr>
            </a:br>
            <a:r>
              <a:rPr lang="fr-FR" sz="2000" dirty="0">
                <a:solidFill>
                  <a:schemeClr val="tx1"/>
                </a:solidFill>
              </a:rPr>
              <a:t/>
            </a:r>
            <a:br>
              <a:rPr lang="fr-FR" sz="2000" dirty="0">
                <a:solidFill>
                  <a:schemeClr val="tx1"/>
                </a:solidFill>
              </a:rPr>
            </a:br>
            <a:r>
              <a:rPr lang="fr-FR" sz="2000" dirty="0" smtClean="0">
                <a:solidFill>
                  <a:schemeClr val="tx1"/>
                </a:solidFill>
              </a:rPr>
              <a:t>L’éducation au sein de la famille avec le zéro déchet qui est attendue de la part de l’USEP et en général de l’école n’est pas atteinte ou peu atteinte si c’est la cantine qui prépare le pique-nique et non la famille.</a:t>
            </a:r>
            <a:br>
              <a:rPr lang="fr-FR" sz="2000" dirty="0" smtClean="0">
                <a:solidFill>
                  <a:schemeClr val="tx1"/>
                </a:solidFill>
              </a:rPr>
            </a:br>
            <a:r>
              <a:rPr lang="fr-FR" sz="2000" dirty="0">
                <a:solidFill>
                  <a:schemeClr val="tx1"/>
                </a:solidFill>
              </a:rPr>
              <a:t/>
            </a:r>
            <a:br>
              <a:rPr lang="fr-FR" sz="2000" dirty="0">
                <a:solidFill>
                  <a:schemeClr val="tx1"/>
                </a:solidFill>
              </a:rPr>
            </a:br>
            <a:r>
              <a:rPr lang="fr-FR" sz="2000" dirty="0" smtClean="0">
                <a:solidFill>
                  <a:schemeClr val="tx1"/>
                </a:solidFill>
              </a:rPr>
              <a:t>La souplesse du système « en occasionnel ».</a:t>
            </a:r>
            <a:br>
              <a:rPr lang="fr-FR" sz="2000" dirty="0" smtClean="0">
                <a:solidFill>
                  <a:schemeClr val="tx1"/>
                </a:solidFill>
              </a:rPr>
            </a:br>
            <a:r>
              <a:rPr lang="fr-FR" sz="2000" dirty="0">
                <a:solidFill>
                  <a:schemeClr val="tx1"/>
                </a:solidFill>
              </a:rPr>
              <a:t/>
            </a:r>
            <a:br>
              <a:rPr lang="fr-FR" sz="2000" dirty="0">
                <a:solidFill>
                  <a:schemeClr val="tx1"/>
                </a:solidFill>
              </a:rPr>
            </a:br>
            <a:endParaRPr lang="fr-FR" sz="2000" dirty="0">
              <a:solidFill>
                <a:schemeClr val="tx1"/>
              </a:solidFill>
            </a:endParaRPr>
          </a:p>
        </p:txBody>
      </p:sp>
    </p:spTree>
    <p:extLst>
      <p:ext uri="{BB962C8B-B14F-4D97-AF65-F5344CB8AC3E}">
        <p14:creationId xmlns:p14="http://schemas.microsoft.com/office/powerpoint/2010/main" val="3658491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6557" y="157685"/>
            <a:ext cx="10320457" cy="6420536"/>
          </a:xfrm>
        </p:spPr>
        <p:txBody>
          <a:bodyPr>
            <a:normAutofit fontScale="90000"/>
          </a:bodyPr>
          <a:lstStyle/>
          <a:p>
            <a:r>
              <a:rPr lang="en-US" kern="50" dirty="0">
                <a:latin typeface="Arial" panose="020B0604020202020204" pitchFamily="34" charset="0"/>
                <a:ea typeface="Arial Unicode MS" panose="020B0604020202020204" pitchFamily="34" charset="-128"/>
                <a:cs typeface="Arial" panose="020B0604020202020204" pitchFamily="34" charset="0"/>
              </a:rPr>
              <a:t>Questions d</a:t>
            </a:r>
            <a:r>
              <a:rPr lang="en-US" kern="50" dirty="0" smtClean="0">
                <a:latin typeface="Arial" panose="020B0604020202020204" pitchFamily="34" charset="0"/>
                <a:ea typeface="Arial Unicode MS" panose="020B0604020202020204" pitchFamily="34" charset="-128"/>
                <a:cs typeface="Arial" panose="020B0604020202020204" pitchFamily="34" charset="0"/>
              </a:rPr>
              <a:t>es </a:t>
            </a:r>
            <a:r>
              <a:rPr lang="en-US" kern="50" dirty="0">
                <a:latin typeface="Arial" panose="020B0604020202020204" pitchFamily="34" charset="0"/>
                <a:ea typeface="Arial Unicode MS" panose="020B0604020202020204" pitchFamily="34" charset="-128"/>
                <a:cs typeface="Arial" panose="020B0604020202020204" pitchFamily="34" charset="0"/>
              </a:rPr>
              <a:t>parents </a:t>
            </a:r>
            <a:r>
              <a:rPr lang="en-US" kern="50" dirty="0" err="1">
                <a:latin typeface="Arial" panose="020B0604020202020204" pitchFamily="34" charset="0"/>
                <a:ea typeface="Arial Unicode MS" panose="020B0604020202020204" pitchFamily="34" charset="-128"/>
                <a:cs typeface="Arial" panose="020B0604020202020204" pitchFamily="34" charset="0"/>
              </a:rPr>
              <a:t>élus</a:t>
            </a:r>
            <a:r>
              <a:rPr lang="en-US" kern="50" dirty="0">
                <a:latin typeface="Arial" panose="020B0604020202020204" pitchFamily="34" charset="0"/>
                <a:ea typeface="Arial Unicode MS" panose="020B0604020202020204" pitchFamily="34" charset="-128"/>
                <a:cs typeface="Arial" panose="020B0604020202020204" pitchFamily="34" charset="0"/>
              </a:rPr>
              <a:t>: par rapport à </a:t>
            </a:r>
            <a:r>
              <a:rPr lang="en-US" kern="50" dirty="0" err="1" smtClean="0">
                <a:latin typeface="Arial" panose="020B0604020202020204" pitchFamily="34" charset="0"/>
                <a:ea typeface="Arial Unicode MS" panose="020B0604020202020204" pitchFamily="34" charset="-128"/>
                <a:cs typeface="Arial" panose="020B0604020202020204" pitchFamily="34" charset="0"/>
              </a:rPr>
              <a:t>l’activité</a:t>
            </a:r>
            <a:r>
              <a:rPr lang="en-US" kern="50" dirty="0" smtClean="0">
                <a:latin typeface="Arial" panose="020B0604020202020204" pitchFamily="34" charset="0"/>
                <a:ea typeface="Arial Unicode MS" panose="020B0604020202020204" pitchFamily="34" charset="-128"/>
                <a:cs typeface="Arial" panose="020B0604020202020204" pitchFamily="34" charset="0"/>
              </a:rPr>
              <a:t> </a:t>
            </a:r>
            <a:r>
              <a:rPr lang="en-US" kern="50" dirty="0">
                <a:latin typeface="Arial" panose="020B0604020202020204" pitchFamily="34" charset="0"/>
                <a:ea typeface="Arial Unicode MS" panose="020B0604020202020204" pitchFamily="34" charset="-128"/>
                <a:cs typeface="Arial" panose="020B0604020202020204" pitchFamily="34" charset="0"/>
              </a:rPr>
              <a:t>piscine et à </a:t>
            </a:r>
            <a:r>
              <a:rPr lang="en-US" kern="50" dirty="0" err="1">
                <a:latin typeface="Arial" panose="020B0604020202020204" pitchFamily="34" charset="0"/>
                <a:ea typeface="Arial Unicode MS" panose="020B0604020202020204" pitchFamily="34" charset="-128"/>
                <a:cs typeface="Arial" panose="020B0604020202020204" pitchFamily="34" charset="0"/>
              </a:rPr>
              <a:t>l’étude</a:t>
            </a:r>
            <a:r>
              <a:rPr lang="en-US" kern="50" dirty="0">
                <a:latin typeface="Arial" panose="020B0604020202020204" pitchFamily="34" charset="0"/>
                <a:ea typeface="Arial Unicode MS" panose="020B0604020202020204" pitchFamily="34" charset="-128"/>
                <a:cs typeface="Arial" panose="020B0604020202020204" pitchFamily="34" charset="0"/>
              </a:rPr>
              <a:t> / </a:t>
            </a:r>
            <a:r>
              <a:rPr lang="en-US" kern="50" dirty="0" err="1" smtClean="0">
                <a:latin typeface="Arial" panose="020B0604020202020204" pitchFamily="34" charset="0"/>
                <a:ea typeface="Arial Unicode MS" panose="020B0604020202020204" pitchFamily="34" charset="-128"/>
                <a:cs typeface="Arial" panose="020B0604020202020204" pitchFamily="34" charset="0"/>
              </a:rPr>
              <a:t>périscolaire</a:t>
            </a:r>
            <a:r>
              <a:rPr lang="en-US" kern="50" dirty="0" smtClean="0">
                <a:latin typeface="Arial" panose="020B0604020202020204" pitchFamily="34" charset="0"/>
                <a:ea typeface="Arial Unicode MS" panose="020B0604020202020204" pitchFamily="34" charset="-128"/>
                <a:cs typeface="Arial" panose="020B0604020202020204" pitchFamily="34" charset="0"/>
              </a:rPr>
              <a:t/>
            </a:r>
            <a:br>
              <a:rPr lang="en-US" kern="50" dirty="0" smtClean="0">
                <a:latin typeface="Arial" panose="020B0604020202020204" pitchFamily="34" charset="0"/>
                <a:ea typeface="Arial Unicode MS" panose="020B0604020202020204" pitchFamily="34" charset="-128"/>
                <a:cs typeface="Arial" panose="020B0604020202020204" pitchFamily="34" charset="0"/>
              </a:rPr>
            </a:br>
            <a:r>
              <a:rPr lang="fr-FR" sz="2200" dirty="0">
                <a:solidFill>
                  <a:schemeClr val="tx1"/>
                </a:solidFill>
              </a:rPr>
              <a:t>L</a:t>
            </a:r>
            <a:r>
              <a:rPr lang="fr-FR" sz="2200" dirty="0" smtClean="0">
                <a:solidFill>
                  <a:schemeClr val="tx1"/>
                </a:solidFill>
              </a:rPr>
              <a:t>es textes officiels : pour </a:t>
            </a:r>
            <a:r>
              <a:rPr lang="fr-FR" sz="2200" dirty="0">
                <a:solidFill>
                  <a:schemeClr val="tx1"/>
                </a:solidFill>
              </a:rPr>
              <a:t>permettre aux élèves de construire les compétences attendues, en référence </a:t>
            </a:r>
            <a:r>
              <a:rPr lang="fr-FR" sz="2200" dirty="0" smtClean="0">
                <a:solidFill>
                  <a:schemeClr val="tx1"/>
                </a:solidFill>
              </a:rPr>
              <a:t>aux programmes </a:t>
            </a:r>
            <a:r>
              <a:rPr lang="fr-FR" sz="2200" dirty="0">
                <a:solidFill>
                  <a:schemeClr val="tx1"/>
                </a:solidFill>
              </a:rPr>
              <a:t>d’enseignement, il importe, dans la mesure du possible, de prévoir </a:t>
            </a:r>
            <a:r>
              <a:rPr lang="fr-FR" sz="2200" b="1" dirty="0">
                <a:solidFill>
                  <a:schemeClr val="tx1"/>
                </a:solidFill>
              </a:rPr>
              <a:t>trois à quatre séquences d’apprentissage à l’école primaire </a:t>
            </a:r>
            <a:r>
              <a:rPr lang="fr-FR" sz="2200" dirty="0">
                <a:solidFill>
                  <a:schemeClr val="tx1"/>
                </a:solidFill>
              </a:rPr>
              <a:t>(de 10 à 12 séances chacune</a:t>
            </a:r>
            <a:r>
              <a:rPr lang="fr-FR" sz="2200" dirty="0" smtClean="0">
                <a:solidFill>
                  <a:schemeClr val="tx1"/>
                </a:solidFill>
              </a:rPr>
              <a:t>).</a:t>
            </a:r>
            <a:br>
              <a:rPr lang="fr-FR" sz="2200" dirty="0" smtClean="0">
                <a:solidFill>
                  <a:schemeClr val="tx1"/>
                </a:solidFill>
              </a:rPr>
            </a:br>
            <a:r>
              <a:rPr lang="fr-FR" sz="2200" dirty="0" smtClean="0">
                <a:solidFill>
                  <a:schemeClr val="tx1"/>
                </a:solidFill>
              </a:rPr>
              <a:t/>
            </a:r>
            <a:br>
              <a:rPr lang="fr-FR" sz="2200" dirty="0" smtClean="0">
                <a:solidFill>
                  <a:schemeClr val="tx1"/>
                </a:solidFill>
              </a:rPr>
            </a:br>
            <a:r>
              <a:rPr lang="fr-FR" sz="2200" dirty="0" smtClean="0">
                <a:solidFill>
                  <a:schemeClr val="tx1"/>
                </a:solidFill>
              </a:rPr>
              <a:t>Historique: l’activité s’est mise en place sur l’école en septembre 2008 à </a:t>
            </a:r>
            <a:r>
              <a:rPr lang="fr-FR" sz="2200" dirty="0" err="1" smtClean="0">
                <a:solidFill>
                  <a:schemeClr val="tx1"/>
                </a:solidFill>
              </a:rPr>
              <a:t>Dunières</a:t>
            </a:r>
            <a:r>
              <a:rPr lang="fr-FR" sz="2200" dirty="0" smtClean="0">
                <a:solidFill>
                  <a:schemeClr val="tx1"/>
                </a:solidFill>
              </a:rPr>
              <a:t> puisque l’école n’a pas accès aux bassins de ST Etienne Métropole.</a:t>
            </a:r>
            <a:br>
              <a:rPr lang="fr-FR" sz="2200" dirty="0" smtClean="0">
                <a:solidFill>
                  <a:schemeClr val="tx1"/>
                </a:solidFill>
              </a:rPr>
            </a:br>
            <a:r>
              <a:rPr lang="fr-FR" sz="2200" dirty="0" smtClean="0">
                <a:solidFill>
                  <a:schemeClr val="tx1"/>
                </a:solidFill>
              </a:rPr>
              <a:t>Le nombre de créneaux possibles par an a augmenté mais il n’est pas possible d’en avoir plus.</a:t>
            </a:r>
            <a:br>
              <a:rPr lang="fr-FR" sz="2200" dirty="0" smtClean="0">
                <a:solidFill>
                  <a:schemeClr val="tx1"/>
                </a:solidFill>
              </a:rPr>
            </a:br>
            <a:r>
              <a:rPr lang="fr-FR" sz="2200" dirty="0" smtClean="0">
                <a:solidFill>
                  <a:schemeClr val="accent5">
                    <a:lumMod val="60000"/>
                    <a:lumOff val="40000"/>
                  </a:schemeClr>
                </a:solidFill>
              </a:rPr>
              <a:t>2000 euros à l’année pour les entrées (APE) transports payés par la mairie. L’</a:t>
            </a:r>
            <a:r>
              <a:rPr lang="fr-FR" sz="2200" dirty="0">
                <a:solidFill>
                  <a:schemeClr val="accent5">
                    <a:lumMod val="60000"/>
                    <a:lumOff val="40000"/>
                  </a:schemeClr>
                </a:solidFill>
              </a:rPr>
              <a:t>é</a:t>
            </a:r>
            <a:r>
              <a:rPr lang="fr-FR" sz="2200" dirty="0" smtClean="0">
                <a:solidFill>
                  <a:schemeClr val="accent5">
                    <a:lumMod val="60000"/>
                    <a:lumOff val="40000"/>
                  </a:schemeClr>
                </a:solidFill>
              </a:rPr>
              <a:t>ducation nationale n’a pas de budget pour financer.</a:t>
            </a:r>
            <a:br>
              <a:rPr lang="fr-FR" sz="2200" dirty="0" smtClean="0">
                <a:solidFill>
                  <a:schemeClr val="accent5">
                    <a:lumMod val="60000"/>
                    <a:lumOff val="40000"/>
                  </a:schemeClr>
                </a:solidFill>
              </a:rPr>
            </a:br>
            <a:r>
              <a:rPr lang="fr-FR" sz="2200" dirty="0" smtClean="0">
                <a:solidFill>
                  <a:schemeClr val="accent5">
                    <a:lumMod val="60000"/>
                    <a:lumOff val="40000"/>
                  </a:schemeClr>
                </a:solidFill>
              </a:rPr>
              <a:t/>
            </a:r>
            <a:br>
              <a:rPr lang="fr-FR" sz="2200" dirty="0" smtClean="0">
                <a:solidFill>
                  <a:schemeClr val="accent5">
                    <a:lumMod val="60000"/>
                    <a:lumOff val="40000"/>
                  </a:schemeClr>
                </a:solidFill>
              </a:rPr>
            </a:br>
            <a:r>
              <a:rPr lang="fr-FR" sz="2200" dirty="0" smtClean="0">
                <a:solidFill>
                  <a:schemeClr val="accent5">
                    <a:lumMod val="60000"/>
                    <a:lumOff val="40000"/>
                  </a:schemeClr>
                </a:solidFill>
              </a:rPr>
              <a:t>Fin de l’étude à 17h, flou: surveillance au portail qui n’est pas efficace. Les parents se rendent compte que personne ne sait que les enfants ont été récupérés (passage étude à </a:t>
            </a:r>
            <a:r>
              <a:rPr lang="fr-FR" sz="2200" dirty="0" err="1" smtClean="0">
                <a:solidFill>
                  <a:schemeClr val="accent5">
                    <a:lumMod val="60000"/>
                    <a:lumOff val="40000"/>
                  </a:schemeClr>
                </a:solidFill>
              </a:rPr>
              <a:t>périsco</a:t>
            </a:r>
            <a:r>
              <a:rPr lang="fr-FR" sz="2200" dirty="0" smtClean="0">
                <a:solidFill>
                  <a:schemeClr val="accent5">
                    <a:lumMod val="60000"/>
                    <a:lumOff val="40000"/>
                  </a:schemeClr>
                </a:solidFill>
              </a:rPr>
              <a:t>). Surveillance à renforcer. </a:t>
            </a:r>
            <a:r>
              <a:rPr lang="fr-FR" sz="2200" u="sng" dirty="0" smtClean="0">
                <a:solidFill>
                  <a:srgbClr val="FF0000"/>
                </a:solidFill>
              </a:rPr>
              <a:t>Il faut quelqu’un au portail qui coche les enfants qui partent. Tout le monde dehors ou tout le monde dedans.</a:t>
            </a:r>
            <a:r>
              <a:rPr lang="fr-FR" sz="2200" dirty="0" smtClean="0">
                <a:solidFill>
                  <a:schemeClr val="accent5">
                    <a:lumMod val="60000"/>
                    <a:lumOff val="40000"/>
                  </a:schemeClr>
                </a:solidFill>
              </a:rPr>
              <a:t> </a:t>
            </a:r>
            <a:r>
              <a:rPr lang="fr-FR" sz="2200" u="sng" dirty="0" smtClean="0">
                <a:solidFill>
                  <a:srgbClr val="FF0000"/>
                </a:solidFill>
              </a:rPr>
              <a:t>Redire aux enfants de se faire cocher avant de partir.</a:t>
            </a:r>
            <a:r>
              <a:rPr lang="fr-FR" sz="2200" dirty="0" smtClean="0">
                <a:solidFill>
                  <a:schemeClr val="accent5">
                    <a:lumMod val="60000"/>
                    <a:lumOff val="40000"/>
                  </a:schemeClr>
                </a:solidFill>
              </a:rPr>
              <a:t> Problème de recrutement, l’AFR ne trouve personne. </a:t>
            </a:r>
            <a:br>
              <a:rPr lang="fr-FR" sz="2200" dirty="0" smtClean="0">
                <a:solidFill>
                  <a:schemeClr val="accent5">
                    <a:lumMod val="60000"/>
                    <a:lumOff val="40000"/>
                  </a:schemeClr>
                </a:solidFill>
              </a:rPr>
            </a:br>
            <a:endParaRPr lang="fr-FR" sz="2200" dirty="0">
              <a:solidFill>
                <a:schemeClr val="accent5">
                  <a:lumMod val="60000"/>
                  <a:lumOff val="40000"/>
                </a:schemeClr>
              </a:solidFill>
            </a:endParaRPr>
          </a:p>
        </p:txBody>
      </p:sp>
    </p:spTree>
    <p:extLst>
      <p:ext uri="{BB962C8B-B14F-4D97-AF65-F5344CB8AC3E}">
        <p14:creationId xmlns:p14="http://schemas.microsoft.com/office/powerpoint/2010/main" val="279259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4159" y="188056"/>
            <a:ext cx="9744366" cy="6669944"/>
          </a:xfrm>
        </p:spPr>
        <p:txBody>
          <a:bodyPr>
            <a:normAutofit fontScale="90000"/>
          </a:bodyPr>
          <a:lstStyle/>
          <a:p>
            <a:r>
              <a:rPr lang="fr-FR" sz="2200" u="sng" dirty="0" smtClean="0">
                <a:solidFill>
                  <a:schemeClr val="tx1"/>
                </a:solidFill>
              </a:rPr>
              <a:t>Dates et évènements à venir</a:t>
            </a:r>
            <a:r>
              <a:rPr lang="fr-FR" sz="2200" dirty="0" smtClean="0">
                <a:solidFill>
                  <a:schemeClr val="tx1"/>
                </a:solidFill>
              </a:rPr>
              <a:t>:</a:t>
            </a:r>
            <a:br>
              <a:rPr lang="fr-FR" sz="2200" dirty="0" smtClean="0">
                <a:solidFill>
                  <a:schemeClr val="tx1"/>
                </a:solidFill>
              </a:rPr>
            </a:br>
            <a:r>
              <a:rPr lang="fr-FR" sz="2200" dirty="0" smtClean="0">
                <a:solidFill>
                  <a:schemeClr val="tx1"/>
                </a:solidFill>
              </a:rPr>
              <a:t>soirée jeux vendredi 24 mars</a:t>
            </a:r>
            <a:br>
              <a:rPr lang="fr-FR" sz="2200" dirty="0" smtClean="0">
                <a:solidFill>
                  <a:schemeClr val="tx1"/>
                </a:solidFill>
              </a:rPr>
            </a:br>
            <a:r>
              <a:rPr lang="fr-FR" sz="2200" dirty="0" err="1" smtClean="0">
                <a:solidFill>
                  <a:schemeClr val="tx1"/>
                </a:solidFill>
              </a:rPr>
              <a:t>rando</a:t>
            </a:r>
            <a:r>
              <a:rPr lang="fr-FR" sz="2200" dirty="0" smtClean="0">
                <a:solidFill>
                  <a:schemeClr val="tx1"/>
                </a:solidFill>
              </a:rPr>
              <a:t> de l’Etang le samedi 10 juin</a:t>
            </a:r>
            <a:br>
              <a:rPr lang="fr-FR" sz="2200" dirty="0" smtClean="0">
                <a:solidFill>
                  <a:schemeClr val="tx1"/>
                </a:solidFill>
              </a:rPr>
            </a:br>
            <a:r>
              <a:rPr lang="fr-FR" sz="2200" dirty="0" smtClean="0">
                <a:solidFill>
                  <a:schemeClr val="tx1"/>
                </a:solidFill>
              </a:rPr>
              <a:t>fête de l’école le vendredi 30 juin </a:t>
            </a:r>
            <a:r>
              <a:rPr lang="fr-FR" sz="2200" dirty="0" smtClean="0">
                <a:solidFill>
                  <a:schemeClr val="accent5">
                    <a:lumMod val="60000"/>
                    <a:lumOff val="40000"/>
                  </a:schemeClr>
                </a:solidFill>
              </a:rPr>
              <a:t>(le gymnase est réservé, école St Jo ne l’utilise pas donc installation et désinstallation à prévoir)</a:t>
            </a:r>
            <a:r>
              <a:rPr lang="fr-FR" sz="2200" dirty="0" smtClean="0">
                <a:solidFill>
                  <a:schemeClr val="tx1"/>
                </a:solidFill>
              </a:rPr>
              <a:t/>
            </a:r>
            <a:br>
              <a:rPr lang="fr-FR" sz="2200" dirty="0" smtClean="0">
                <a:solidFill>
                  <a:schemeClr val="tx1"/>
                </a:solidFill>
              </a:rPr>
            </a:br>
            <a:r>
              <a:rPr lang="fr-FR" sz="2200" dirty="0">
                <a:solidFill>
                  <a:schemeClr val="tx1"/>
                </a:solidFill>
              </a:rPr>
              <a:t/>
            </a:r>
            <a:br>
              <a:rPr lang="fr-FR" sz="2200" dirty="0">
                <a:solidFill>
                  <a:schemeClr val="tx1"/>
                </a:solidFill>
              </a:rPr>
            </a:br>
            <a:r>
              <a:rPr lang="fr-FR" sz="2200" u="sng" dirty="0" smtClean="0">
                <a:solidFill>
                  <a:schemeClr val="accent5">
                    <a:lumMod val="60000"/>
                    <a:lumOff val="40000"/>
                  </a:schemeClr>
                </a:solidFill>
              </a:rPr>
              <a:t>Travaux</a:t>
            </a:r>
            <a:r>
              <a:rPr lang="fr-FR" sz="2200" dirty="0" smtClean="0">
                <a:solidFill>
                  <a:schemeClr val="accent5">
                    <a:lumMod val="60000"/>
                    <a:lumOff val="40000"/>
                  </a:schemeClr>
                </a:solidFill>
              </a:rPr>
              <a:t> (cour)</a:t>
            </a:r>
            <a:br>
              <a:rPr lang="fr-FR" sz="2200" dirty="0" smtClean="0">
                <a:solidFill>
                  <a:schemeClr val="accent5">
                    <a:lumMod val="60000"/>
                    <a:lumOff val="40000"/>
                  </a:schemeClr>
                </a:solidFill>
              </a:rPr>
            </a:br>
            <a:r>
              <a:rPr lang="fr-FR" sz="2200" dirty="0" smtClean="0">
                <a:solidFill>
                  <a:schemeClr val="accent5">
                    <a:lumMod val="60000"/>
                    <a:lumOff val="40000"/>
                  </a:schemeClr>
                </a:solidFill>
              </a:rPr>
              <a:t>Copie revue à cause du réchauffement climatique : non artificialisation des centres. Matériaux plus écologiques? Mettre plus de végétaux </a:t>
            </a:r>
            <a:r>
              <a:rPr lang="fr-FR" sz="2200" dirty="0" smtClean="0">
                <a:solidFill>
                  <a:schemeClr val="accent5">
                    <a:lumMod val="60000"/>
                    <a:lumOff val="40000"/>
                  </a:schemeClr>
                </a:solidFill>
                <a:sym typeface="Wingdings" panose="05000000000000000000" pitchFamily="2" charset="2"/>
              </a:rPr>
              <a:t> projet a doublé (174000 euros). « Petite ville de demain » : candidature déposée pour financement en lien avec la communauté de commune. Projet parti en février. En attente de retour pour avoir le niveau de subvention. </a:t>
            </a:r>
            <a:br>
              <a:rPr lang="fr-FR" sz="2200" dirty="0" smtClean="0">
                <a:solidFill>
                  <a:schemeClr val="accent5">
                    <a:lumMod val="60000"/>
                    <a:lumOff val="40000"/>
                  </a:schemeClr>
                </a:solidFill>
                <a:sym typeface="Wingdings" panose="05000000000000000000" pitchFamily="2" charset="2"/>
              </a:rPr>
            </a:br>
            <a:r>
              <a:rPr lang="fr-FR" sz="2200" dirty="0" smtClean="0">
                <a:solidFill>
                  <a:schemeClr val="accent5">
                    <a:lumMod val="60000"/>
                    <a:lumOff val="40000"/>
                  </a:schemeClr>
                </a:solidFill>
                <a:sym typeface="Wingdings" panose="05000000000000000000" pitchFamily="2" charset="2"/>
              </a:rPr>
              <a:t>Reprise de toute l’installation électrique : coffrets électriques ne sont plus aux normes (installation première a plus de 40 ans). Pb de chauffage. Cabinet d’étude missionné pour revoir l’installation électrique complète. Sommes importantes. </a:t>
            </a:r>
            <a:br>
              <a:rPr lang="fr-FR" sz="2200" dirty="0" smtClean="0">
                <a:solidFill>
                  <a:schemeClr val="accent5">
                    <a:lumMod val="60000"/>
                    <a:lumOff val="40000"/>
                  </a:schemeClr>
                </a:solidFill>
                <a:sym typeface="Wingdings" panose="05000000000000000000" pitchFamily="2" charset="2"/>
              </a:rPr>
            </a:br>
            <a:r>
              <a:rPr lang="fr-FR" sz="2200" b="1" u="sng" dirty="0" smtClean="0">
                <a:solidFill>
                  <a:schemeClr val="accent5">
                    <a:lumMod val="60000"/>
                    <a:lumOff val="40000"/>
                  </a:schemeClr>
                </a:solidFill>
                <a:sym typeface="Wingdings" panose="05000000000000000000" pitchFamily="2" charset="2"/>
              </a:rPr>
              <a:t>Pb dans l’école </a:t>
            </a:r>
            <a:r>
              <a:rPr lang="fr-FR" sz="2200" dirty="0" smtClean="0">
                <a:solidFill>
                  <a:schemeClr val="accent5">
                    <a:lumMod val="60000"/>
                    <a:lumOff val="40000"/>
                  </a:schemeClr>
                </a:solidFill>
                <a:sym typeface="Wingdings" panose="05000000000000000000" pitchFamily="2" charset="2"/>
              </a:rPr>
              <a:t>: salle informatique : la baie de brassage a été mal montée  rien ne fonctionne. Pb de portes et fenêtres dans les classes: communication avec les services techniques compliquée (pas de réponse). </a:t>
            </a:r>
            <a:r>
              <a:rPr lang="fr-FR" sz="2200" dirty="0" smtClean="0">
                <a:solidFill>
                  <a:schemeClr val="accent5">
                    <a:lumMod val="60000"/>
                    <a:lumOff val="40000"/>
                  </a:schemeClr>
                </a:solidFill>
                <a:sym typeface="Wingdings" panose="05000000000000000000" pitchFamily="2" charset="2"/>
              </a:rPr>
              <a:t>Lumière </a:t>
            </a:r>
            <a:r>
              <a:rPr lang="fr-FR" sz="2200" dirty="0" smtClean="0">
                <a:solidFill>
                  <a:schemeClr val="accent5">
                    <a:lumMod val="60000"/>
                    <a:lumOff val="40000"/>
                  </a:schemeClr>
                </a:solidFill>
                <a:sym typeface="Wingdings" panose="05000000000000000000" pitchFamily="2" charset="2"/>
              </a:rPr>
              <a:t>toilettes non remplacée, lavabos bouchés, demandes non réalisées depuis le mois de septembre.</a:t>
            </a:r>
            <a:br>
              <a:rPr lang="fr-FR" sz="2200" dirty="0" smtClean="0">
                <a:solidFill>
                  <a:schemeClr val="accent5">
                    <a:lumMod val="60000"/>
                    <a:lumOff val="40000"/>
                  </a:schemeClr>
                </a:solidFill>
                <a:sym typeface="Wingdings" panose="05000000000000000000" pitchFamily="2" charset="2"/>
              </a:rPr>
            </a:br>
            <a:endParaRPr lang="fr-FR" sz="2200" dirty="0">
              <a:solidFill>
                <a:schemeClr val="accent5">
                  <a:lumMod val="60000"/>
                  <a:lumOff val="40000"/>
                </a:schemeClr>
              </a:solidFill>
            </a:endParaRPr>
          </a:p>
        </p:txBody>
      </p:sp>
    </p:spTree>
    <p:extLst>
      <p:ext uri="{BB962C8B-B14F-4D97-AF65-F5344CB8AC3E}">
        <p14:creationId xmlns:p14="http://schemas.microsoft.com/office/powerpoint/2010/main" val="1108745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68824"/>
          </a:xfrm>
        </p:spPr>
        <p:txBody>
          <a:bodyPr>
            <a:normAutofit fontScale="90000"/>
          </a:bodyPr>
          <a:lstStyle/>
          <a:p>
            <a:r>
              <a:rPr lang="fr-FR" dirty="0" smtClean="0"/>
              <a:t>Prévoir une date commission travaux</a:t>
            </a:r>
            <a:br>
              <a:rPr lang="fr-FR" dirty="0" smtClean="0"/>
            </a:br>
            <a:r>
              <a:rPr lang="fr-FR" dirty="0"/>
              <a:t/>
            </a:r>
            <a:br>
              <a:rPr lang="fr-FR" dirty="0"/>
            </a:br>
            <a:r>
              <a:rPr lang="fr-FR" sz="3100" dirty="0" smtClean="0">
                <a:solidFill>
                  <a:schemeClr val="tx1"/>
                </a:solidFill>
              </a:rPr>
              <a:t>Toujours </a:t>
            </a:r>
            <a:r>
              <a:rPr lang="fr-FR" sz="3100" dirty="0">
                <a:solidFill>
                  <a:schemeClr val="tx1"/>
                </a:solidFill>
              </a:rPr>
              <a:t>d</a:t>
            </a:r>
            <a:r>
              <a:rPr lang="fr-FR" sz="3100" dirty="0" smtClean="0">
                <a:solidFill>
                  <a:schemeClr val="tx1"/>
                </a:solidFill>
              </a:rPr>
              <a:t>es véhicules qui roulent vite.</a:t>
            </a:r>
            <a:br>
              <a:rPr lang="fr-FR" sz="3100" dirty="0" smtClean="0">
                <a:solidFill>
                  <a:schemeClr val="tx1"/>
                </a:solidFill>
              </a:rPr>
            </a:br>
            <a:r>
              <a:rPr lang="fr-FR" sz="3100" dirty="0" smtClean="0">
                <a:solidFill>
                  <a:schemeClr val="tx1"/>
                </a:solidFill>
              </a:rPr>
              <a:t>Redemande d’un système de ralentisseur!</a:t>
            </a:r>
            <a:br>
              <a:rPr lang="fr-FR" sz="3100" dirty="0" smtClean="0">
                <a:solidFill>
                  <a:schemeClr val="tx1"/>
                </a:solidFill>
              </a:rPr>
            </a:br>
            <a:r>
              <a:rPr lang="fr-FR" sz="2700" dirty="0" smtClean="0">
                <a:solidFill>
                  <a:schemeClr val="accent5">
                    <a:lumMod val="60000"/>
                    <a:lumOff val="40000"/>
                  </a:schemeClr>
                </a:solidFill>
              </a:rPr>
              <a:t>Propositions : Chicanes temporaires (blocs béton) / signalétique (mairie : les études montrent que ça ne dure pas longtemps) / radar (</a:t>
            </a:r>
            <a:r>
              <a:rPr lang="fr-FR" sz="2700" dirty="0" err="1" smtClean="0">
                <a:solidFill>
                  <a:schemeClr val="accent5">
                    <a:lumMod val="60000"/>
                    <a:lumOff val="40000"/>
                  </a:schemeClr>
                </a:solidFill>
              </a:rPr>
              <a:t>pb</a:t>
            </a:r>
            <a:r>
              <a:rPr lang="fr-FR" sz="2700" dirty="0" smtClean="0">
                <a:solidFill>
                  <a:schemeClr val="accent5">
                    <a:lumMod val="60000"/>
                    <a:lumOff val="40000"/>
                  </a:schemeClr>
                </a:solidFill>
              </a:rPr>
              <a:t> : très cher) / feu sanction / contrôle gendarmerie... </a:t>
            </a:r>
            <a:br>
              <a:rPr lang="fr-FR" sz="2700" dirty="0" smtClean="0">
                <a:solidFill>
                  <a:schemeClr val="accent5">
                    <a:lumMod val="60000"/>
                    <a:lumOff val="40000"/>
                  </a:schemeClr>
                </a:solidFill>
              </a:rPr>
            </a:br>
            <a:r>
              <a:rPr lang="fr-FR" dirty="0" smtClean="0">
                <a:solidFill>
                  <a:schemeClr val="tx1"/>
                </a:solidFill>
              </a:rPr>
              <a:t/>
            </a:r>
            <a:br>
              <a:rPr lang="fr-FR" dirty="0" smtClean="0">
                <a:solidFill>
                  <a:schemeClr val="tx1"/>
                </a:solidFill>
              </a:rPr>
            </a:br>
            <a:endParaRPr lang="fr-FR" dirty="0">
              <a:solidFill>
                <a:schemeClr val="tx1"/>
              </a:solidFill>
            </a:endParaRPr>
          </a:p>
        </p:txBody>
      </p:sp>
    </p:spTree>
    <p:extLst>
      <p:ext uri="{BB962C8B-B14F-4D97-AF65-F5344CB8AC3E}">
        <p14:creationId xmlns:p14="http://schemas.microsoft.com/office/powerpoint/2010/main" val="3009490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599"/>
            <a:ext cx="8596668" cy="5572259"/>
          </a:xfrm>
        </p:spPr>
        <p:txBody>
          <a:bodyPr>
            <a:normAutofit fontScale="90000"/>
          </a:bodyPr>
          <a:lstStyle/>
          <a:p>
            <a:r>
              <a:rPr lang="fr-FR" dirty="0" smtClean="0">
                <a:solidFill>
                  <a:schemeClr val="tx1"/>
                </a:solidFill>
              </a:rPr>
              <a:t>Merci pour votre présence, votre participation ce soir,</a:t>
            </a:r>
            <a:br>
              <a:rPr lang="fr-FR" dirty="0" smtClean="0">
                <a:solidFill>
                  <a:schemeClr val="tx1"/>
                </a:solidFill>
              </a:rPr>
            </a:br>
            <a:r>
              <a:rPr lang="fr-FR" dirty="0" smtClean="0">
                <a:solidFill>
                  <a:schemeClr val="tx1"/>
                </a:solidFill>
              </a:rPr>
              <a:t>le CR vous sera transmis par email pour relecture et validation avant diffusion aux familles.</a:t>
            </a:r>
            <a:br>
              <a:rPr lang="fr-FR" dirty="0" smtClean="0">
                <a:solidFill>
                  <a:schemeClr val="tx1"/>
                </a:solidFill>
              </a:rPr>
            </a:br>
            <a:r>
              <a:rPr lang="fr-FR" dirty="0" smtClean="0">
                <a:solidFill>
                  <a:schemeClr val="tx1"/>
                </a:solidFill>
              </a:rPr>
              <a:t/>
            </a:r>
            <a:br>
              <a:rPr lang="fr-FR" dirty="0" smtClean="0">
                <a:solidFill>
                  <a:schemeClr val="tx1"/>
                </a:solidFill>
              </a:rPr>
            </a:br>
            <a:r>
              <a:rPr lang="fr-FR" dirty="0" smtClean="0">
                <a:solidFill>
                  <a:schemeClr val="tx1"/>
                </a:solidFill>
              </a:rPr>
              <a:t>Bonne soirée</a:t>
            </a:r>
            <a:br>
              <a:rPr lang="fr-FR" dirty="0" smtClean="0">
                <a:solidFill>
                  <a:schemeClr val="tx1"/>
                </a:solidFill>
              </a:rPr>
            </a:br>
            <a:r>
              <a:rPr lang="fr-FR" dirty="0">
                <a:solidFill>
                  <a:schemeClr val="tx1"/>
                </a:solidFill>
              </a:rPr>
              <a:t/>
            </a:r>
            <a:br>
              <a:rPr lang="fr-FR" dirty="0">
                <a:solidFill>
                  <a:schemeClr val="tx1"/>
                </a:solidFill>
              </a:rPr>
            </a:br>
            <a:r>
              <a:rPr lang="fr-FR" dirty="0" smtClean="0">
                <a:solidFill>
                  <a:schemeClr val="tx1"/>
                </a:solidFill>
              </a:rPr>
              <a:t/>
            </a:r>
            <a:br>
              <a:rPr lang="fr-FR" dirty="0" smtClean="0">
                <a:solidFill>
                  <a:schemeClr val="tx1"/>
                </a:solidFill>
              </a:rPr>
            </a:br>
            <a:r>
              <a:rPr lang="fr-FR" dirty="0" smtClean="0">
                <a:solidFill>
                  <a:schemeClr val="tx1"/>
                </a:solidFill>
              </a:rPr>
              <a:t>N.Poirier </a:t>
            </a:r>
            <a:endParaRPr lang="fr-FR" dirty="0">
              <a:solidFill>
                <a:schemeClr val="tx1"/>
              </a:solidFill>
            </a:endParaRPr>
          </a:p>
        </p:txBody>
      </p:sp>
      <p:pic>
        <p:nvPicPr>
          <p:cNvPr id="3" name="Image 2" descr="logo ecole"/>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138670" y="3395728"/>
            <a:ext cx="3120509" cy="2709476"/>
          </a:xfrm>
          <a:prstGeom prst="rect">
            <a:avLst/>
          </a:prstGeom>
          <a:noFill/>
          <a:ln>
            <a:noFill/>
          </a:ln>
        </p:spPr>
      </p:pic>
    </p:spTree>
    <p:extLst>
      <p:ext uri="{BB962C8B-B14F-4D97-AF65-F5344CB8AC3E}">
        <p14:creationId xmlns:p14="http://schemas.microsoft.com/office/powerpoint/2010/main" val="722097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9757" y="480810"/>
            <a:ext cx="8596668" cy="4889679"/>
          </a:xfrm>
        </p:spPr>
        <p:txBody>
          <a:bodyPr>
            <a:normAutofit fontScale="90000"/>
          </a:bodyPr>
          <a:lstStyle/>
          <a:p>
            <a:r>
              <a:rPr lang="fr-FR" sz="2400" dirty="0">
                <a:solidFill>
                  <a:schemeClr val="tx1"/>
                </a:solidFill>
              </a:rPr>
              <a:t>Rappel </a:t>
            </a:r>
            <a:r>
              <a:rPr lang="fr-FR" sz="2400" dirty="0" smtClean="0">
                <a:solidFill>
                  <a:schemeClr val="tx1"/>
                </a:solidFill>
              </a:rPr>
              <a:t>:</a:t>
            </a:r>
            <a:br>
              <a:rPr lang="fr-FR" sz="2400" dirty="0" smtClean="0">
                <a:solidFill>
                  <a:schemeClr val="tx1"/>
                </a:solidFill>
              </a:rPr>
            </a:br>
            <a:r>
              <a:rPr lang="fr-FR" sz="2400" dirty="0">
                <a:solidFill>
                  <a:schemeClr val="tx1"/>
                </a:solidFill>
              </a:rPr>
              <a:t/>
            </a:r>
            <a:br>
              <a:rPr lang="fr-FR" sz="2400" dirty="0">
                <a:solidFill>
                  <a:schemeClr val="tx1"/>
                </a:solidFill>
              </a:rPr>
            </a:br>
            <a:r>
              <a:rPr lang="fr-FR" sz="2400" dirty="0" smtClean="0">
                <a:solidFill>
                  <a:schemeClr val="tx1"/>
                </a:solidFill>
              </a:rPr>
              <a:t>Le </a:t>
            </a:r>
            <a:r>
              <a:rPr lang="fr-FR" sz="2400" dirty="0">
                <a:solidFill>
                  <a:schemeClr val="tx1"/>
                </a:solidFill>
              </a:rPr>
              <a:t>conseil d'école se réunit une fois par trimestre, c’est le deuxième conseil de l’année scolaire</a:t>
            </a:r>
            <a:r>
              <a:rPr lang="fr-FR" sz="2400" dirty="0" smtClean="0">
                <a:solidFill>
                  <a:schemeClr val="tx1"/>
                </a:solidFill>
              </a:rPr>
              <a:t>.</a:t>
            </a:r>
            <a:br>
              <a:rPr lang="fr-FR" sz="2400" dirty="0" smtClean="0">
                <a:solidFill>
                  <a:schemeClr val="tx1"/>
                </a:solidFill>
              </a:rPr>
            </a:br>
            <a:r>
              <a:rPr lang="fr-FR" sz="2400" dirty="0">
                <a:solidFill>
                  <a:schemeClr val="tx1"/>
                </a:solidFill>
              </a:rPr>
              <a:t/>
            </a:r>
            <a:br>
              <a:rPr lang="fr-FR" sz="2400" dirty="0">
                <a:solidFill>
                  <a:schemeClr val="tx1"/>
                </a:solidFill>
              </a:rPr>
            </a:br>
            <a:r>
              <a:rPr lang="fr-FR" sz="2400" dirty="0">
                <a:solidFill>
                  <a:schemeClr val="tx1"/>
                </a:solidFill>
              </a:rPr>
              <a:t>Le conseil d’école est un organe de concertation institutionnel doté de compétences </a:t>
            </a:r>
            <a:r>
              <a:rPr lang="fr-FR" sz="2400" dirty="0" smtClean="0">
                <a:solidFill>
                  <a:schemeClr val="tx1"/>
                </a:solidFill>
              </a:rPr>
              <a:t>décisionnelles.</a:t>
            </a:r>
            <a:br>
              <a:rPr lang="fr-FR" sz="2400" dirty="0" smtClean="0">
                <a:solidFill>
                  <a:schemeClr val="tx1"/>
                </a:solidFill>
              </a:rPr>
            </a:br>
            <a:r>
              <a:rPr lang="fr-FR" sz="2400" dirty="0">
                <a:solidFill>
                  <a:schemeClr val="tx1"/>
                </a:solidFill>
              </a:rPr>
              <a:t/>
            </a:r>
            <a:br>
              <a:rPr lang="fr-FR" sz="2400" dirty="0">
                <a:solidFill>
                  <a:schemeClr val="tx1"/>
                </a:solidFill>
              </a:rPr>
            </a:br>
            <a:r>
              <a:rPr lang="fr-FR" sz="2400" dirty="0" smtClean="0">
                <a:solidFill>
                  <a:schemeClr val="tx1"/>
                </a:solidFill>
              </a:rPr>
              <a:t>Le </a:t>
            </a:r>
            <a:r>
              <a:rPr lang="fr-FR" sz="2400" dirty="0">
                <a:solidFill>
                  <a:schemeClr val="tx1"/>
                </a:solidFill>
              </a:rPr>
              <a:t>conseil d’école vote le règlement intérieur et adopte le projet d’école. Il donne son avis et fait des suggestions sur le fonctionnement de l’école et sur toutes les questions qui intéressent la vie de l’école : comme par exemple les activités périscolaires, restauration scolaire, hygiène scolaire, sécurité des enfants...</a:t>
            </a:r>
          </a:p>
        </p:txBody>
      </p:sp>
    </p:spTree>
    <p:extLst>
      <p:ext uri="{BB962C8B-B14F-4D97-AF65-F5344CB8AC3E}">
        <p14:creationId xmlns:p14="http://schemas.microsoft.com/office/powerpoint/2010/main" val="3904285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599"/>
            <a:ext cx="8596668" cy="6010141"/>
          </a:xfrm>
        </p:spPr>
        <p:txBody>
          <a:bodyPr>
            <a:normAutofit/>
          </a:bodyPr>
          <a:lstStyle/>
          <a:p>
            <a:r>
              <a:rPr lang="fr-FR" sz="2800" dirty="0" smtClean="0">
                <a:solidFill>
                  <a:schemeClr val="tx1"/>
                </a:solidFill>
              </a:rPr>
              <a:t>Personnes excusées:</a:t>
            </a:r>
            <a:r>
              <a:rPr lang="fr-FR" sz="2800" dirty="0">
                <a:solidFill>
                  <a:schemeClr val="tx1"/>
                </a:solidFill>
              </a:rPr>
              <a:t/>
            </a:r>
            <a:br>
              <a:rPr lang="fr-FR" sz="2800" dirty="0">
                <a:solidFill>
                  <a:schemeClr val="tx1"/>
                </a:solidFill>
              </a:rPr>
            </a:br>
            <a:r>
              <a:rPr lang="fr-FR" sz="1400" dirty="0" smtClean="0">
                <a:solidFill>
                  <a:schemeClr val="tx1"/>
                </a:solidFill>
              </a:rPr>
              <a:t>Véronique Martin, Elisabeth </a:t>
            </a:r>
            <a:r>
              <a:rPr lang="fr-FR" sz="1400" dirty="0" err="1" smtClean="0">
                <a:solidFill>
                  <a:schemeClr val="tx1"/>
                </a:solidFill>
              </a:rPr>
              <a:t>Coupat</a:t>
            </a:r>
            <a:r>
              <a:rPr lang="fr-FR" sz="1400" dirty="0" smtClean="0">
                <a:solidFill>
                  <a:schemeClr val="tx1"/>
                </a:solidFill>
              </a:rPr>
              <a:t>, Gilbert </a:t>
            </a:r>
            <a:r>
              <a:rPr lang="fr-FR" sz="1400" dirty="0" err="1" smtClean="0">
                <a:solidFill>
                  <a:schemeClr val="tx1"/>
                </a:solidFill>
              </a:rPr>
              <a:t>Grousselon</a:t>
            </a:r>
            <a:r>
              <a:rPr lang="fr-FR" sz="1400" dirty="0" smtClean="0">
                <a:solidFill>
                  <a:schemeClr val="tx1"/>
                </a:solidFill>
              </a:rPr>
              <a:t> </a:t>
            </a:r>
            <a:r>
              <a:rPr lang="fr-FR" sz="1400" dirty="0" smtClean="0">
                <a:solidFill>
                  <a:schemeClr val="tx1"/>
                </a:solidFill>
              </a:rPr>
              <a:t>DDEN, Frédéric Mas, Faure-Laurent Julie, </a:t>
            </a:r>
            <a:r>
              <a:rPr lang="fr-FR" sz="1400" dirty="0" err="1" smtClean="0">
                <a:solidFill>
                  <a:schemeClr val="tx1"/>
                </a:solidFill>
              </a:rPr>
              <a:t>Fessy</a:t>
            </a:r>
            <a:r>
              <a:rPr lang="fr-FR" sz="1400" dirty="0" smtClean="0">
                <a:solidFill>
                  <a:schemeClr val="tx1"/>
                </a:solidFill>
              </a:rPr>
              <a:t>-Rey Emmanuelle, </a:t>
            </a:r>
            <a:r>
              <a:rPr lang="fr-FR" sz="1400" dirty="0" err="1" smtClean="0">
                <a:solidFill>
                  <a:schemeClr val="tx1"/>
                </a:solidFill>
              </a:rPr>
              <a:t>Loureiro</a:t>
            </a:r>
            <a:r>
              <a:rPr lang="fr-FR" sz="1400" dirty="0" smtClean="0">
                <a:solidFill>
                  <a:schemeClr val="tx1"/>
                </a:solidFill>
              </a:rPr>
              <a:t>-Pinto Bérangère, </a:t>
            </a:r>
            <a:r>
              <a:rPr lang="fr-FR" sz="1400" dirty="0" err="1" smtClean="0">
                <a:solidFill>
                  <a:schemeClr val="tx1"/>
                </a:solidFill>
              </a:rPr>
              <a:t>Rajot</a:t>
            </a:r>
            <a:r>
              <a:rPr lang="fr-FR" sz="1400" dirty="0" smtClean="0">
                <a:solidFill>
                  <a:schemeClr val="tx1"/>
                </a:solidFill>
              </a:rPr>
              <a:t>-Bourdier Stéphanie, </a:t>
            </a:r>
            <a:r>
              <a:rPr lang="fr-FR" sz="1400" dirty="0" err="1" smtClean="0">
                <a:solidFill>
                  <a:schemeClr val="tx1"/>
                </a:solidFill>
              </a:rPr>
              <a:t>Vialleton</a:t>
            </a:r>
            <a:r>
              <a:rPr lang="fr-FR" sz="1400" dirty="0" smtClean="0">
                <a:solidFill>
                  <a:schemeClr val="tx1"/>
                </a:solidFill>
              </a:rPr>
              <a:t> Mathias</a:t>
            </a:r>
            <a:r>
              <a:rPr lang="fr-FR" sz="1400" dirty="0" smtClean="0">
                <a:solidFill>
                  <a:schemeClr val="tx1"/>
                </a:solidFill>
              </a:rPr>
              <a:t/>
            </a:r>
            <a:br>
              <a:rPr lang="fr-FR" sz="1400" dirty="0" smtClean="0">
                <a:solidFill>
                  <a:schemeClr val="tx1"/>
                </a:solidFill>
              </a:rPr>
            </a:br>
            <a:r>
              <a:rPr lang="fr-FR" sz="1400" dirty="0">
                <a:solidFill>
                  <a:schemeClr val="tx1"/>
                </a:solidFill>
              </a:rPr>
              <a:t/>
            </a:r>
            <a:br>
              <a:rPr lang="fr-FR" sz="1400" dirty="0">
                <a:solidFill>
                  <a:schemeClr val="tx1"/>
                </a:solidFill>
              </a:rPr>
            </a:br>
            <a:r>
              <a:rPr lang="fr-FR" sz="2800" dirty="0" smtClean="0">
                <a:solidFill>
                  <a:schemeClr val="tx1"/>
                </a:solidFill>
              </a:rPr>
              <a:t>Présents:</a:t>
            </a:r>
            <a:br>
              <a:rPr lang="fr-FR" sz="2800" dirty="0" smtClean="0">
                <a:solidFill>
                  <a:schemeClr val="tx1"/>
                </a:solidFill>
              </a:rPr>
            </a:br>
            <a:r>
              <a:rPr lang="fr-FR" sz="1400" dirty="0" smtClean="0">
                <a:solidFill>
                  <a:schemeClr val="tx1"/>
                </a:solidFill>
              </a:rPr>
              <a:t>Geneviève </a:t>
            </a:r>
            <a:r>
              <a:rPr lang="fr-FR" sz="1400" dirty="0" err="1" smtClean="0">
                <a:solidFill>
                  <a:schemeClr val="tx1"/>
                </a:solidFill>
              </a:rPr>
              <a:t>Mandon</a:t>
            </a:r>
            <a:r>
              <a:rPr lang="fr-FR" sz="1400" dirty="0" smtClean="0">
                <a:solidFill>
                  <a:schemeClr val="tx1"/>
                </a:solidFill>
              </a:rPr>
              <a:t> (élue mairie),</a:t>
            </a:r>
            <a:br>
              <a:rPr lang="fr-FR" sz="1400" dirty="0" smtClean="0">
                <a:solidFill>
                  <a:schemeClr val="tx1"/>
                </a:solidFill>
              </a:rPr>
            </a:br>
            <a:r>
              <a:rPr lang="fr-FR" sz="1400" dirty="0" smtClean="0">
                <a:solidFill>
                  <a:schemeClr val="tx1"/>
                </a:solidFill>
              </a:rPr>
              <a:t/>
            </a:r>
            <a:br>
              <a:rPr lang="fr-FR" sz="1400" dirty="0" smtClean="0">
                <a:solidFill>
                  <a:schemeClr val="tx1"/>
                </a:solidFill>
              </a:rPr>
            </a:br>
            <a:r>
              <a:rPr lang="fr-FR" sz="1400" dirty="0" smtClean="0">
                <a:solidFill>
                  <a:schemeClr val="tx1"/>
                </a:solidFill>
              </a:rPr>
              <a:t>équipe enseignante</a:t>
            </a:r>
            <a:br>
              <a:rPr lang="fr-FR" sz="1400" dirty="0" smtClean="0">
                <a:solidFill>
                  <a:schemeClr val="tx1"/>
                </a:solidFill>
              </a:rPr>
            </a:br>
            <a:r>
              <a:rPr lang="fr-FR" sz="1400" dirty="0" smtClean="0">
                <a:solidFill>
                  <a:schemeClr val="tx1"/>
                </a:solidFill>
              </a:rPr>
              <a:t>Edwige Grand (secrétaire de séance), Philippe </a:t>
            </a:r>
            <a:r>
              <a:rPr lang="fr-FR" sz="1400" dirty="0" err="1" smtClean="0">
                <a:solidFill>
                  <a:schemeClr val="tx1"/>
                </a:solidFill>
              </a:rPr>
              <a:t>Adamski</a:t>
            </a:r>
            <a:r>
              <a:rPr lang="fr-FR" sz="1400" dirty="0" smtClean="0">
                <a:solidFill>
                  <a:schemeClr val="tx1"/>
                </a:solidFill>
              </a:rPr>
              <a:t>, Charlotte André, </a:t>
            </a:r>
            <a:r>
              <a:rPr lang="fr-FR" sz="1400" dirty="0" err="1" smtClean="0">
                <a:solidFill>
                  <a:schemeClr val="tx1"/>
                </a:solidFill>
              </a:rPr>
              <a:t>Cindie</a:t>
            </a:r>
            <a:r>
              <a:rPr lang="fr-FR" sz="1400" dirty="0" smtClean="0">
                <a:solidFill>
                  <a:schemeClr val="tx1"/>
                </a:solidFill>
              </a:rPr>
              <a:t> Plantin, Cindy </a:t>
            </a:r>
            <a:r>
              <a:rPr lang="fr-FR" sz="1400" dirty="0" err="1" smtClean="0">
                <a:solidFill>
                  <a:schemeClr val="tx1"/>
                </a:solidFill>
              </a:rPr>
              <a:t>Viallon</a:t>
            </a:r>
            <a:r>
              <a:rPr lang="fr-FR" sz="1400" dirty="0" smtClean="0">
                <a:solidFill>
                  <a:schemeClr val="tx1"/>
                </a:solidFill>
              </a:rPr>
              <a:t>, Nicolas Poirier</a:t>
            </a:r>
            <a:r>
              <a:rPr lang="fr-FR" sz="1400" dirty="0">
                <a:solidFill>
                  <a:schemeClr val="tx1"/>
                </a:solidFill>
              </a:rPr>
              <a:t/>
            </a:r>
            <a:br>
              <a:rPr lang="fr-FR" sz="1400" dirty="0">
                <a:solidFill>
                  <a:schemeClr val="tx1"/>
                </a:solidFill>
              </a:rPr>
            </a:br>
            <a:r>
              <a:rPr lang="fr-FR" sz="1400" dirty="0" smtClean="0">
                <a:solidFill>
                  <a:schemeClr val="tx1"/>
                </a:solidFill>
              </a:rPr>
              <a:t>Angélique Bayle, Véronique </a:t>
            </a:r>
            <a:r>
              <a:rPr lang="fr-FR" sz="1400" dirty="0" err="1" smtClean="0">
                <a:solidFill>
                  <a:schemeClr val="tx1"/>
                </a:solidFill>
              </a:rPr>
              <a:t>Odouard</a:t>
            </a:r>
            <a:r>
              <a:rPr lang="fr-FR" sz="1400" dirty="0" smtClean="0">
                <a:solidFill>
                  <a:schemeClr val="tx1"/>
                </a:solidFill>
              </a:rPr>
              <a:t>, Sandrine </a:t>
            </a:r>
            <a:r>
              <a:rPr lang="fr-FR" sz="1400" dirty="0" err="1" smtClean="0">
                <a:solidFill>
                  <a:schemeClr val="tx1"/>
                </a:solidFill>
              </a:rPr>
              <a:t>Guernon</a:t>
            </a:r>
            <a:r>
              <a:rPr lang="fr-FR" sz="1400" dirty="0" smtClean="0">
                <a:solidFill>
                  <a:schemeClr val="tx1"/>
                </a:solidFill>
              </a:rPr>
              <a:t>, Katia </a:t>
            </a:r>
            <a:r>
              <a:rPr lang="fr-FR" sz="1400" dirty="0" err="1" smtClean="0">
                <a:solidFill>
                  <a:schemeClr val="tx1"/>
                </a:solidFill>
              </a:rPr>
              <a:t>Bommersbach</a:t>
            </a:r>
            <a:r>
              <a:rPr lang="fr-FR" sz="1400" dirty="0" smtClean="0">
                <a:solidFill>
                  <a:schemeClr val="tx1"/>
                </a:solidFill>
              </a:rPr>
              <a:t>, Karine </a:t>
            </a:r>
            <a:r>
              <a:rPr lang="fr-FR" sz="1400" dirty="0" err="1" smtClean="0">
                <a:solidFill>
                  <a:schemeClr val="tx1"/>
                </a:solidFill>
              </a:rPr>
              <a:t>Padel</a:t>
            </a:r>
            <a:r>
              <a:rPr lang="fr-FR" sz="1400" dirty="0" smtClean="0">
                <a:solidFill>
                  <a:schemeClr val="tx1"/>
                </a:solidFill>
              </a:rPr>
              <a:t>, Olivia Chevallier, Marc </a:t>
            </a:r>
            <a:r>
              <a:rPr lang="fr-FR" sz="1400" dirty="0" err="1" smtClean="0">
                <a:solidFill>
                  <a:schemeClr val="tx1"/>
                </a:solidFill>
              </a:rPr>
              <a:t>Driol</a:t>
            </a:r>
            <a:r>
              <a:rPr lang="fr-FR" sz="1400" dirty="0" smtClean="0">
                <a:solidFill>
                  <a:schemeClr val="tx1"/>
                </a:solidFill>
              </a:rPr>
              <a:t/>
            </a:r>
            <a:br>
              <a:rPr lang="fr-FR" sz="1400" dirty="0" smtClean="0">
                <a:solidFill>
                  <a:schemeClr val="tx1"/>
                </a:solidFill>
              </a:rPr>
            </a:br>
            <a:r>
              <a:rPr lang="fr-FR" sz="1400" dirty="0" smtClean="0">
                <a:solidFill>
                  <a:schemeClr val="tx1"/>
                </a:solidFill>
              </a:rPr>
              <a:t/>
            </a:r>
            <a:br>
              <a:rPr lang="fr-FR" sz="1400" dirty="0" smtClean="0">
                <a:solidFill>
                  <a:schemeClr val="tx1"/>
                </a:solidFill>
              </a:rPr>
            </a:br>
            <a:r>
              <a:rPr lang="fr-FR" sz="1400" dirty="0" smtClean="0">
                <a:solidFill>
                  <a:schemeClr val="tx1"/>
                </a:solidFill>
              </a:rPr>
              <a:t/>
            </a:r>
            <a:br>
              <a:rPr lang="fr-FR" sz="1400" dirty="0" smtClean="0">
                <a:solidFill>
                  <a:schemeClr val="tx1"/>
                </a:solidFill>
              </a:rPr>
            </a:br>
            <a:endParaRPr lang="fr-FR" sz="1400" dirty="0">
              <a:solidFill>
                <a:schemeClr val="tx1"/>
              </a:solidFill>
            </a:endParaRPr>
          </a:p>
        </p:txBody>
      </p:sp>
    </p:spTree>
    <p:extLst>
      <p:ext uri="{BB962C8B-B14F-4D97-AF65-F5344CB8AC3E}">
        <p14:creationId xmlns:p14="http://schemas.microsoft.com/office/powerpoint/2010/main" val="2872554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41172" y="1353895"/>
            <a:ext cx="7860406" cy="4247317"/>
          </a:xfrm>
          <a:prstGeom prst="rect">
            <a:avLst/>
          </a:prstGeom>
        </p:spPr>
        <p:txBody>
          <a:bodyPr wrap="square">
            <a:spAutoFit/>
          </a:bodyPr>
          <a:lstStyle/>
          <a:p>
            <a:pPr>
              <a:spcAft>
                <a:spcPts val="0"/>
              </a:spcAft>
            </a:pPr>
            <a:r>
              <a:rPr lang="fr-FR" b="1" kern="50" dirty="0">
                <a:latin typeface="Arial" panose="020B0604020202020204" pitchFamily="34" charset="0"/>
                <a:ea typeface="TimesNewRomanPSMT"/>
                <a:cs typeface="Arial" panose="020B0604020202020204" pitchFamily="34" charset="0"/>
              </a:rPr>
              <a:t>Ordre du jour :</a:t>
            </a:r>
            <a:endParaRPr lang="fr-FR" kern="50" dirty="0">
              <a:latin typeface="Arial" panose="020B0604020202020204" pitchFamily="34" charset="0"/>
              <a:ea typeface="Arial Unicode MS" panose="020B0604020202020204" pitchFamily="34" charset="-128"/>
              <a:cs typeface="Arial" panose="020B0604020202020204" pitchFamily="34" charset="0"/>
            </a:endParaRPr>
          </a:p>
          <a:p>
            <a:pPr>
              <a:spcAft>
                <a:spcPts val="0"/>
              </a:spcAft>
            </a:pPr>
            <a:r>
              <a:rPr lang="fr-FR" kern="50" dirty="0">
                <a:latin typeface="Arial" panose="020B0604020202020204" pitchFamily="34" charset="0"/>
                <a:ea typeface="TimesNewRomanPSMT"/>
                <a:cs typeface="Arial" panose="020B0604020202020204" pitchFamily="34" charset="0"/>
              </a:rPr>
              <a:t> </a:t>
            </a:r>
            <a:endParaRPr lang="fr-FR" kern="50" dirty="0">
              <a:latin typeface="Arial" panose="020B0604020202020204" pitchFamily="34" charset="0"/>
              <a:ea typeface="Arial Unicode MS" panose="020B0604020202020204" pitchFamily="34" charset="-128"/>
              <a:cs typeface="Arial" panose="020B0604020202020204" pitchFamily="34" charset="0"/>
            </a:endParaRPr>
          </a:p>
          <a:p>
            <a:pPr marL="342900" lvl="0" indent="-342900">
              <a:spcAft>
                <a:spcPts val="0"/>
              </a:spcAft>
              <a:buSzPts val="1500"/>
              <a:buFont typeface="Wingdings" panose="05000000000000000000" pitchFamily="2" charset="2"/>
              <a:buChar char=""/>
              <a:tabLst>
                <a:tab pos="228600" algn="l"/>
              </a:tabLst>
            </a:pPr>
            <a:r>
              <a:rPr lang="en-US" kern="50" dirty="0">
                <a:latin typeface="Arial" panose="020B0604020202020204" pitchFamily="34" charset="0"/>
                <a:ea typeface="Arial Unicode MS" panose="020B0604020202020204" pitchFamily="34" charset="-128"/>
                <a:cs typeface="Arial" panose="020B0604020202020204" pitchFamily="34" charset="0"/>
              </a:rPr>
              <a:t>Point sur les </a:t>
            </a:r>
            <a:r>
              <a:rPr lang="en-US" kern="50" dirty="0" err="1">
                <a:latin typeface="Arial" panose="020B0604020202020204" pitchFamily="34" charset="0"/>
                <a:ea typeface="Arial Unicode MS" panose="020B0604020202020204" pitchFamily="34" charset="-128"/>
                <a:cs typeface="Arial" panose="020B0604020202020204" pitchFamily="34" charset="0"/>
              </a:rPr>
              <a:t>effectifs</a:t>
            </a:r>
            <a:r>
              <a:rPr lang="en-US" kern="50" dirty="0">
                <a:latin typeface="Arial" panose="020B0604020202020204" pitchFamily="34" charset="0"/>
                <a:ea typeface="Arial Unicode MS" panose="020B0604020202020204" pitchFamily="34" charset="-128"/>
                <a:cs typeface="Arial" panose="020B0604020202020204" pitchFamily="34" charset="0"/>
              </a:rPr>
              <a:t> pour la</a:t>
            </a:r>
            <a:r>
              <a:rPr lang="fr-FR" kern="50" dirty="0">
                <a:latin typeface="Arial" panose="020B0604020202020204" pitchFamily="34" charset="0"/>
                <a:ea typeface="Arial Unicode MS" panose="020B0604020202020204" pitchFamily="34" charset="-128"/>
                <a:cs typeface="Arial" panose="020B0604020202020204" pitchFamily="34" charset="0"/>
              </a:rPr>
              <a:t> prochaine</a:t>
            </a:r>
            <a:r>
              <a:rPr lang="en-US" kern="50" dirty="0">
                <a:latin typeface="Arial" panose="020B0604020202020204" pitchFamily="34" charset="0"/>
                <a:ea typeface="Arial Unicode MS" panose="020B0604020202020204" pitchFamily="34" charset="-128"/>
                <a:cs typeface="Arial" panose="020B0604020202020204" pitchFamily="34" charset="0"/>
              </a:rPr>
              <a:t> </a:t>
            </a:r>
            <a:r>
              <a:rPr lang="en-US" kern="50" dirty="0" err="1" smtClean="0">
                <a:latin typeface="Arial" panose="020B0604020202020204" pitchFamily="34" charset="0"/>
                <a:ea typeface="Arial Unicode MS" panose="020B0604020202020204" pitchFamily="34" charset="-128"/>
                <a:cs typeface="Arial" panose="020B0604020202020204" pitchFamily="34" charset="0"/>
              </a:rPr>
              <a:t>rentrée</a:t>
            </a:r>
            <a:endParaRPr lang="en-US" kern="50" dirty="0" smtClean="0">
              <a:latin typeface="Arial" panose="020B0604020202020204" pitchFamily="34" charset="0"/>
              <a:ea typeface="Arial Unicode MS" panose="020B0604020202020204" pitchFamily="34" charset="-128"/>
              <a:cs typeface="Arial" panose="020B0604020202020204" pitchFamily="34" charset="0"/>
            </a:endParaRPr>
          </a:p>
          <a:p>
            <a:pPr marL="342900" lvl="0" indent="-342900">
              <a:spcAft>
                <a:spcPts val="0"/>
              </a:spcAft>
              <a:buSzPts val="1500"/>
              <a:buFont typeface="Wingdings" panose="05000000000000000000" pitchFamily="2" charset="2"/>
              <a:buChar char=""/>
              <a:tabLst>
                <a:tab pos="228600" algn="l"/>
              </a:tabLst>
            </a:pPr>
            <a:endParaRPr lang="fr-FR" kern="50" dirty="0">
              <a:latin typeface="Arial" panose="020B0604020202020204" pitchFamily="34" charset="0"/>
              <a:ea typeface="Arial Unicode MS" panose="020B0604020202020204" pitchFamily="34" charset="-128"/>
              <a:cs typeface="Arial" panose="020B0604020202020204" pitchFamily="34" charset="0"/>
            </a:endParaRPr>
          </a:p>
          <a:p>
            <a:pPr marL="342900" lvl="0" indent="-342900">
              <a:spcAft>
                <a:spcPts val="0"/>
              </a:spcAft>
              <a:buSzPts val="1500"/>
              <a:buFont typeface="Wingdings" panose="05000000000000000000" pitchFamily="2" charset="2"/>
              <a:buChar char=""/>
              <a:tabLst>
                <a:tab pos="228600" algn="l"/>
              </a:tabLst>
            </a:pPr>
            <a:r>
              <a:rPr lang="fr-FR" kern="50" dirty="0">
                <a:latin typeface="Arial" panose="020B0604020202020204" pitchFamily="34" charset="0"/>
                <a:ea typeface="Arial Unicode MS" panose="020B0604020202020204" pitchFamily="34" charset="-128"/>
                <a:cs typeface="Arial" panose="020B0604020202020204" pitchFamily="34" charset="0"/>
              </a:rPr>
              <a:t>Projets</a:t>
            </a:r>
            <a:r>
              <a:rPr lang="en-US" kern="50" dirty="0">
                <a:latin typeface="Arial" panose="020B0604020202020204" pitchFamily="34" charset="0"/>
                <a:ea typeface="Arial Unicode MS" panose="020B0604020202020204" pitchFamily="34" charset="-128"/>
                <a:cs typeface="Arial" panose="020B0604020202020204" pitchFamily="34" charset="0"/>
              </a:rPr>
              <a:t> </a:t>
            </a:r>
            <a:r>
              <a:rPr lang="fr-FR" kern="50" dirty="0" smtClean="0">
                <a:latin typeface="Arial" panose="020B0604020202020204" pitchFamily="34" charset="0"/>
                <a:ea typeface="Arial Unicode MS" panose="020B0604020202020204" pitchFamily="34" charset="-128"/>
                <a:cs typeface="Arial" panose="020B0604020202020204" pitchFamily="34" charset="0"/>
              </a:rPr>
              <a:t>classe découverte</a:t>
            </a:r>
          </a:p>
          <a:p>
            <a:pPr marL="342900" lvl="0" indent="-342900">
              <a:spcAft>
                <a:spcPts val="0"/>
              </a:spcAft>
              <a:buSzPts val="1500"/>
              <a:buFont typeface="Wingdings" panose="05000000000000000000" pitchFamily="2" charset="2"/>
              <a:buChar char=""/>
              <a:tabLst>
                <a:tab pos="228600" algn="l"/>
              </a:tabLst>
            </a:pPr>
            <a:endParaRPr lang="fr-FR" kern="50" dirty="0">
              <a:latin typeface="Arial" panose="020B0604020202020204" pitchFamily="34" charset="0"/>
              <a:ea typeface="Arial Unicode MS" panose="020B0604020202020204" pitchFamily="34" charset="-128"/>
              <a:cs typeface="Arial" panose="020B0604020202020204" pitchFamily="34" charset="0"/>
            </a:endParaRPr>
          </a:p>
          <a:p>
            <a:pPr marL="342900" lvl="0" indent="-342900">
              <a:spcAft>
                <a:spcPts val="0"/>
              </a:spcAft>
              <a:buSzPts val="1500"/>
              <a:buFont typeface="Wingdings" panose="05000000000000000000" pitchFamily="2" charset="2"/>
              <a:buChar char=""/>
              <a:tabLst>
                <a:tab pos="228600" algn="l"/>
              </a:tabLst>
            </a:pPr>
            <a:r>
              <a:rPr lang="en-US" kern="50" dirty="0" err="1" smtClean="0">
                <a:latin typeface="Arial" panose="020B0604020202020204" pitchFamily="34" charset="0"/>
                <a:ea typeface="Arial Unicode MS" panose="020B0604020202020204" pitchFamily="34" charset="-128"/>
                <a:cs typeface="Arial" panose="020B0604020202020204" pitchFamily="34" charset="0"/>
              </a:rPr>
              <a:t>Informations</a:t>
            </a:r>
            <a:r>
              <a:rPr lang="en-US" kern="50" dirty="0" smtClean="0">
                <a:latin typeface="Arial" panose="020B0604020202020204" pitchFamily="34" charset="0"/>
                <a:ea typeface="Arial Unicode MS" panose="020B0604020202020204" pitchFamily="34" charset="-128"/>
                <a:cs typeface="Arial" panose="020B0604020202020204" pitchFamily="34" charset="0"/>
              </a:rPr>
              <a:t> pour le </a:t>
            </a:r>
            <a:r>
              <a:rPr lang="en-US" kern="50" dirty="0" err="1" smtClean="0">
                <a:latin typeface="Arial" panose="020B0604020202020204" pitchFamily="34" charset="0"/>
                <a:ea typeface="Arial Unicode MS" panose="020B0604020202020204" pitchFamily="34" charset="-128"/>
                <a:cs typeface="Arial" panose="020B0604020202020204" pitchFamily="34" charset="0"/>
              </a:rPr>
              <a:t>projet</a:t>
            </a:r>
            <a:r>
              <a:rPr lang="en-US" kern="50" dirty="0" smtClean="0">
                <a:latin typeface="Arial" panose="020B0604020202020204" pitchFamily="34" charset="0"/>
                <a:ea typeface="Arial Unicode MS" panose="020B0604020202020204" pitchFamily="34" charset="-128"/>
                <a:cs typeface="Arial" panose="020B0604020202020204" pitchFamily="34" charset="0"/>
              </a:rPr>
              <a:t> </a:t>
            </a:r>
            <a:r>
              <a:rPr lang="en-US" kern="50" dirty="0" err="1" smtClean="0">
                <a:latin typeface="Arial" panose="020B0604020202020204" pitchFamily="34" charset="0"/>
                <a:ea typeface="Arial Unicode MS" panose="020B0604020202020204" pitchFamily="34" charset="-128"/>
                <a:cs typeface="Arial" panose="020B0604020202020204" pitchFamily="34" charset="0"/>
              </a:rPr>
              <a:t>d’école</a:t>
            </a:r>
            <a:endParaRPr lang="en-US" kern="50" dirty="0" smtClean="0">
              <a:latin typeface="Arial" panose="020B0604020202020204" pitchFamily="34" charset="0"/>
              <a:ea typeface="Arial Unicode MS" panose="020B0604020202020204" pitchFamily="34" charset="-128"/>
              <a:cs typeface="Arial" panose="020B0604020202020204" pitchFamily="34" charset="0"/>
            </a:endParaRPr>
          </a:p>
          <a:p>
            <a:pPr marL="342900" lvl="0" indent="-342900">
              <a:spcAft>
                <a:spcPts val="0"/>
              </a:spcAft>
              <a:buSzPts val="1500"/>
              <a:buFont typeface="Wingdings" panose="05000000000000000000" pitchFamily="2" charset="2"/>
              <a:buChar char=""/>
              <a:tabLst>
                <a:tab pos="228600" algn="l"/>
              </a:tabLst>
            </a:pPr>
            <a:endParaRPr lang="fr-FR" kern="50" dirty="0">
              <a:latin typeface="Arial" panose="020B0604020202020204" pitchFamily="34" charset="0"/>
              <a:ea typeface="Arial Unicode MS" panose="020B0604020202020204" pitchFamily="34" charset="-128"/>
              <a:cs typeface="Arial" panose="020B0604020202020204" pitchFamily="34" charset="0"/>
            </a:endParaRPr>
          </a:p>
          <a:p>
            <a:pPr marL="342900" lvl="0" indent="-342900">
              <a:spcAft>
                <a:spcPts val="0"/>
              </a:spcAft>
              <a:buSzPts val="1500"/>
              <a:buFont typeface="Wingdings" panose="05000000000000000000" pitchFamily="2" charset="2"/>
              <a:buChar char=""/>
              <a:tabLst>
                <a:tab pos="228600" algn="l"/>
              </a:tabLst>
            </a:pPr>
            <a:r>
              <a:rPr lang="en-US" kern="50" dirty="0">
                <a:latin typeface="Arial" panose="020B0604020202020204" pitchFamily="34" charset="0"/>
                <a:ea typeface="Arial Unicode MS" panose="020B0604020202020204" pitchFamily="34" charset="-128"/>
                <a:cs typeface="Arial" panose="020B0604020202020204" pitchFamily="34" charset="0"/>
              </a:rPr>
              <a:t>Retour commission </a:t>
            </a:r>
            <a:r>
              <a:rPr lang="en-US" kern="50" dirty="0" err="1" smtClean="0">
                <a:latin typeface="Arial" panose="020B0604020202020204" pitchFamily="34" charset="0"/>
                <a:ea typeface="Arial Unicode MS" panose="020B0604020202020204" pitchFamily="34" charset="-128"/>
                <a:cs typeface="Arial" panose="020B0604020202020204" pitchFamily="34" charset="0"/>
              </a:rPr>
              <a:t>cantine</a:t>
            </a:r>
            <a:endParaRPr lang="en-US" kern="50" dirty="0" smtClean="0">
              <a:latin typeface="Arial" panose="020B0604020202020204" pitchFamily="34" charset="0"/>
              <a:ea typeface="Arial Unicode MS" panose="020B0604020202020204" pitchFamily="34" charset="-128"/>
              <a:cs typeface="Arial" panose="020B0604020202020204" pitchFamily="34" charset="0"/>
            </a:endParaRPr>
          </a:p>
          <a:p>
            <a:pPr marL="342900" lvl="0" indent="-342900">
              <a:spcAft>
                <a:spcPts val="0"/>
              </a:spcAft>
              <a:buSzPts val="1500"/>
              <a:buFont typeface="Wingdings" panose="05000000000000000000" pitchFamily="2" charset="2"/>
              <a:buChar char=""/>
              <a:tabLst>
                <a:tab pos="228600" algn="l"/>
              </a:tabLst>
            </a:pPr>
            <a:endParaRPr lang="fr-FR" kern="50" dirty="0">
              <a:latin typeface="Arial" panose="020B0604020202020204" pitchFamily="34" charset="0"/>
              <a:ea typeface="Arial Unicode MS" panose="020B0604020202020204" pitchFamily="34" charset="-128"/>
              <a:cs typeface="Arial" panose="020B0604020202020204" pitchFamily="34" charset="0"/>
            </a:endParaRPr>
          </a:p>
          <a:p>
            <a:pPr marL="342900" lvl="0" indent="-342900">
              <a:spcAft>
                <a:spcPts val="0"/>
              </a:spcAft>
              <a:buSzPts val="1500"/>
              <a:buFont typeface="Wingdings" panose="05000000000000000000" pitchFamily="2" charset="2"/>
              <a:buChar char=""/>
              <a:tabLst>
                <a:tab pos="228600" algn="l"/>
              </a:tabLst>
            </a:pPr>
            <a:r>
              <a:rPr lang="en-US" kern="50" dirty="0">
                <a:latin typeface="Arial" panose="020B0604020202020204" pitchFamily="34" charset="0"/>
                <a:ea typeface="Arial Unicode MS" panose="020B0604020202020204" pitchFamily="34" charset="-128"/>
                <a:cs typeface="Arial" panose="020B0604020202020204" pitchFamily="34" charset="0"/>
              </a:rPr>
              <a:t>Questions des parents </a:t>
            </a:r>
            <a:r>
              <a:rPr lang="en-US" kern="50" dirty="0" err="1">
                <a:latin typeface="Arial" panose="020B0604020202020204" pitchFamily="34" charset="0"/>
                <a:ea typeface="Arial Unicode MS" panose="020B0604020202020204" pitchFamily="34" charset="-128"/>
                <a:cs typeface="Arial" panose="020B0604020202020204" pitchFamily="34" charset="0"/>
              </a:rPr>
              <a:t>élus</a:t>
            </a:r>
            <a:r>
              <a:rPr lang="en-US" kern="50" dirty="0">
                <a:latin typeface="Arial" panose="020B0604020202020204" pitchFamily="34" charset="0"/>
                <a:ea typeface="Arial Unicode MS" panose="020B0604020202020204" pitchFamily="34" charset="-128"/>
                <a:cs typeface="Arial" panose="020B0604020202020204" pitchFamily="34" charset="0"/>
              </a:rPr>
              <a:t>: par rapport à </a:t>
            </a:r>
            <a:r>
              <a:rPr lang="en-US" kern="50" dirty="0" err="1">
                <a:latin typeface="Arial" panose="020B0604020202020204" pitchFamily="34" charset="0"/>
                <a:ea typeface="Arial Unicode MS" panose="020B0604020202020204" pitchFamily="34" charset="-128"/>
                <a:cs typeface="Arial" panose="020B0604020202020204" pitchFamily="34" charset="0"/>
              </a:rPr>
              <a:t>l’activité</a:t>
            </a:r>
            <a:r>
              <a:rPr lang="en-US" kern="50" dirty="0">
                <a:latin typeface="Arial" panose="020B0604020202020204" pitchFamily="34" charset="0"/>
                <a:ea typeface="Arial Unicode MS" panose="020B0604020202020204" pitchFamily="34" charset="-128"/>
                <a:cs typeface="Arial" panose="020B0604020202020204" pitchFamily="34" charset="0"/>
              </a:rPr>
              <a:t> piscine et à </a:t>
            </a:r>
            <a:r>
              <a:rPr lang="en-US" kern="50" dirty="0" err="1">
                <a:latin typeface="Arial" panose="020B0604020202020204" pitchFamily="34" charset="0"/>
                <a:ea typeface="Arial Unicode MS" panose="020B0604020202020204" pitchFamily="34" charset="-128"/>
                <a:cs typeface="Arial" panose="020B0604020202020204" pitchFamily="34" charset="0"/>
              </a:rPr>
              <a:t>l’étude</a:t>
            </a:r>
            <a:r>
              <a:rPr lang="en-US" kern="50" dirty="0">
                <a:latin typeface="Arial" panose="020B0604020202020204" pitchFamily="34" charset="0"/>
                <a:ea typeface="Arial Unicode MS" panose="020B0604020202020204" pitchFamily="34" charset="-128"/>
                <a:cs typeface="Arial" panose="020B0604020202020204" pitchFamily="34" charset="0"/>
              </a:rPr>
              <a:t> / </a:t>
            </a:r>
            <a:r>
              <a:rPr lang="en-US" kern="50" dirty="0" err="1" smtClean="0">
                <a:latin typeface="Arial" panose="020B0604020202020204" pitchFamily="34" charset="0"/>
                <a:ea typeface="Arial Unicode MS" panose="020B0604020202020204" pitchFamily="34" charset="-128"/>
                <a:cs typeface="Arial" panose="020B0604020202020204" pitchFamily="34" charset="0"/>
              </a:rPr>
              <a:t>périscolaire</a:t>
            </a:r>
            <a:endParaRPr lang="en-US" kern="50" dirty="0" smtClean="0">
              <a:latin typeface="Arial" panose="020B0604020202020204" pitchFamily="34" charset="0"/>
              <a:ea typeface="Arial Unicode MS" panose="020B0604020202020204" pitchFamily="34" charset="-128"/>
              <a:cs typeface="Arial" panose="020B0604020202020204" pitchFamily="34" charset="0"/>
            </a:endParaRPr>
          </a:p>
          <a:p>
            <a:pPr marL="342900" lvl="0" indent="-342900">
              <a:spcAft>
                <a:spcPts val="0"/>
              </a:spcAft>
              <a:buSzPts val="1500"/>
              <a:buFont typeface="Wingdings" panose="05000000000000000000" pitchFamily="2" charset="2"/>
              <a:buChar char=""/>
              <a:tabLst>
                <a:tab pos="228600" algn="l"/>
              </a:tabLst>
            </a:pPr>
            <a:endParaRPr lang="fr-FR" kern="50" dirty="0">
              <a:latin typeface="Arial" panose="020B0604020202020204" pitchFamily="34" charset="0"/>
              <a:ea typeface="Arial Unicode MS" panose="020B0604020202020204" pitchFamily="34" charset="-128"/>
              <a:cs typeface="Arial" panose="020B0604020202020204" pitchFamily="34" charset="0"/>
            </a:endParaRPr>
          </a:p>
          <a:p>
            <a:pPr marL="342900" lvl="0" indent="-342900">
              <a:spcAft>
                <a:spcPts val="0"/>
              </a:spcAft>
              <a:buSzPts val="1500"/>
              <a:buFont typeface="Wingdings" panose="05000000000000000000" pitchFamily="2" charset="2"/>
              <a:buChar char=""/>
              <a:tabLst>
                <a:tab pos="228600" algn="l"/>
              </a:tabLst>
            </a:pPr>
            <a:r>
              <a:rPr lang="en-US" kern="50" dirty="0" err="1">
                <a:latin typeface="Arial" panose="020B0604020202020204" pitchFamily="34" charset="0"/>
                <a:ea typeface="Arial Unicode MS" panose="020B0604020202020204" pitchFamily="34" charset="-128"/>
                <a:cs typeface="Arial" panose="020B0604020202020204" pitchFamily="34" charset="0"/>
              </a:rPr>
              <a:t>Prévoir</a:t>
            </a:r>
            <a:r>
              <a:rPr lang="en-US" kern="50" dirty="0">
                <a:latin typeface="Arial" panose="020B0604020202020204" pitchFamily="34" charset="0"/>
                <a:ea typeface="Arial Unicode MS" panose="020B0604020202020204" pitchFamily="34" charset="-128"/>
                <a:cs typeface="Arial" panose="020B0604020202020204" pitchFamily="34" charset="0"/>
              </a:rPr>
              <a:t> </a:t>
            </a:r>
            <a:r>
              <a:rPr lang="en-US" kern="50" dirty="0" err="1">
                <a:latin typeface="Arial" panose="020B0604020202020204" pitchFamily="34" charset="0"/>
                <a:ea typeface="Arial Unicode MS" panose="020B0604020202020204" pitchFamily="34" charset="-128"/>
                <a:cs typeface="Arial" panose="020B0604020202020204" pitchFamily="34" charset="0"/>
              </a:rPr>
              <a:t>une</a:t>
            </a:r>
            <a:r>
              <a:rPr lang="en-US" kern="50" dirty="0">
                <a:latin typeface="Arial" panose="020B0604020202020204" pitchFamily="34" charset="0"/>
                <a:ea typeface="Arial Unicode MS" panose="020B0604020202020204" pitchFamily="34" charset="-128"/>
                <a:cs typeface="Arial" panose="020B0604020202020204" pitchFamily="34" charset="0"/>
              </a:rPr>
              <a:t> commission </a:t>
            </a:r>
            <a:r>
              <a:rPr lang="en-US" kern="50" dirty="0" err="1">
                <a:latin typeface="Arial" panose="020B0604020202020204" pitchFamily="34" charset="0"/>
                <a:ea typeface="Arial Unicode MS" panose="020B0604020202020204" pitchFamily="34" charset="-128"/>
                <a:cs typeface="Arial" panose="020B0604020202020204" pitchFamily="34" charset="0"/>
              </a:rPr>
              <a:t>travaux</a:t>
            </a:r>
            <a:r>
              <a:rPr lang="en-US" kern="50" dirty="0">
                <a:latin typeface="Arial" panose="020B0604020202020204" pitchFamily="34" charset="0"/>
                <a:ea typeface="Arial Unicode MS" panose="020B0604020202020204" pitchFamily="34" charset="-128"/>
                <a:cs typeface="Arial" panose="020B0604020202020204" pitchFamily="34" charset="0"/>
              </a:rPr>
              <a:t> / points </a:t>
            </a:r>
            <a:r>
              <a:rPr lang="en-US" kern="50" dirty="0" err="1" smtClean="0">
                <a:latin typeface="Arial" panose="020B0604020202020204" pitchFamily="34" charset="0"/>
                <a:ea typeface="Arial Unicode MS" panose="020B0604020202020204" pitchFamily="34" charset="-128"/>
                <a:cs typeface="Arial" panose="020B0604020202020204" pitchFamily="34" charset="0"/>
              </a:rPr>
              <a:t>travaux</a:t>
            </a:r>
            <a:endParaRPr lang="en-US" kern="50" dirty="0" smtClean="0">
              <a:latin typeface="Arial" panose="020B0604020202020204" pitchFamily="34" charset="0"/>
              <a:ea typeface="Arial Unicode MS" panose="020B0604020202020204" pitchFamily="34" charset="-128"/>
              <a:cs typeface="Arial" panose="020B0604020202020204" pitchFamily="34" charset="0"/>
            </a:endParaRPr>
          </a:p>
          <a:p>
            <a:pPr marL="342900" lvl="0" indent="-342900">
              <a:spcAft>
                <a:spcPts val="0"/>
              </a:spcAft>
              <a:buSzPts val="1500"/>
              <a:buFont typeface="Wingdings" panose="05000000000000000000" pitchFamily="2" charset="2"/>
              <a:buChar char=""/>
              <a:tabLst>
                <a:tab pos="228600" algn="l"/>
              </a:tabLst>
            </a:pPr>
            <a:endParaRPr lang="fr-FR" kern="50" dirty="0">
              <a:effectLst/>
              <a:latin typeface="Arial" panose="020B0604020202020204" pitchFamily="34" charset="0"/>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3798995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8849" y="287627"/>
            <a:ext cx="8596668" cy="5713927"/>
          </a:xfrm>
        </p:spPr>
        <p:txBody>
          <a:bodyPr>
            <a:normAutofit fontScale="90000"/>
          </a:bodyPr>
          <a:lstStyle/>
          <a:p>
            <a:r>
              <a:rPr lang="fr-FR" dirty="0" smtClean="0">
                <a:solidFill>
                  <a:schemeClr val="tx1"/>
                </a:solidFill>
              </a:rPr>
              <a:t>Les effectifs actuels: total 179 soit une moyenne de + 25</a:t>
            </a:r>
            <a:br>
              <a:rPr lang="fr-FR" dirty="0" smtClean="0">
                <a:solidFill>
                  <a:schemeClr val="tx1"/>
                </a:solidFill>
              </a:rPr>
            </a:br>
            <a:r>
              <a:rPr lang="fr-FR" dirty="0" smtClean="0">
                <a:solidFill>
                  <a:schemeClr val="tx1"/>
                </a:solidFill>
              </a:rPr>
              <a:t/>
            </a:r>
            <a:br>
              <a:rPr lang="fr-FR" dirty="0" smtClean="0">
                <a:solidFill>
                  <a:schemeClr val="tx1"/>
                </a:solidFill>
              </a:rPr>
            </a:br>
            <a:r>
              <a:rPr lang="fr-FR" dirty="0" smtClean="0">
                <a:solidFill>
                  <a:schemeClr val="tx1"/>
                </a:solidFill>
                <a:latin typeface="Times" panose="02020603050405020304" pitchFamily="18" charset="0"/>
              </a:rPr>
              <a:t>Les </a:t>
            </a:r>
            <a:r>
              <a:rPr lang="fr-FR" dirty="0">
                <a:solidFill>
                  <a:schemeClr val="tx1"/>
                </a:solidFill>
                <a:latin typeface="Times" panose="02020603050405020304" pitchFamily="18" charset="0"/>
              </a:rPr>
              <a:t>effectifs pour la rentrée septembre </a:t>
            </a:r>
            <a:r>
              <a:rPr lang="fr-FR" dirty="0" smtClean="0">
                <a:solidFill>
                  <a:schemeClr val="tx1"/>
                </a:solidFill>
                <a:latin typeface="Times" panose="02020603050405020304" pitchFamily="18" charset="0"/>
              </a:rPr>
              <a:t>2023</a:t>
            </a:r>
            <a:br>
              <a:rPr lang="fr-FR" dirty="0" smtClean="0">
                <a:solidFill>
                  <a:schemeClr val="tx1"/>
                </a:solidFill>
                <a:latin typeface="Times" panose="02020603050405020304" pitchFamily="18" charset="0"/>
              </a:rPr>
            </a:br>
            <a:r>
              <a:rPr lang="fr-FR" dirty="0" smtClean="0">
                <a:solidFill>
                  <a:schemeClr val="tx1"/>
                </a:solidFill>
                <a:latin typeface="Times" panose="02020603050405020304" pitchFamily="18" charset="0"/>
              </a:rPr>
              <a:t/>
            </a:r>
            <a:br>
              <a:rPr lang="fr-FR" dirty="0" smtClean="0">
                <a:solidFill>
                  <a:schemeClr val="tx1"/>
                </a:solidFill>
                <a:latin typeface="Times" panose="02020603050405020304" pitchFamily="18" charset="0"/>
              </a:rPr>
            </a:br>
            <a:r>
              <a:rPr lang="fr-FR" sz="2800" dirty="0" smtClean="0">
                <a:solidFill>
                  <a:schemeClr val="tx1"/>
                </a:solidFill>
                <a:latin typeface="Times" panose="02020603050405020304" pitchFamily="18" charset="0"/>
              </a:rPr>
              <a:t>31 CM2 qui passent en 6</a:t>
            </a:r>
            <a:r>
              <a:rPr lang="fr-FR" sz="2800" baseline="30000" dirty="0" smtClean="0">
                <a:solidFill>
                  <a:schemeClr val="tx1"/>
                </a:solidFill>
                <a:latin typeface="Times" panose="02020603050405020304" pitchFamily="18" charset="0"/>
              </a:rPr>
              <a:t>ème</a:t>
            </a:r>
            <a:br>
              <a:rPr lang="fr-FR" sz="2800" baseline="30000" dirty="0" smtClean="0">
                <a:solidFill>
                  <a:schemeClr val="tx1"/>
                </a:solidFill>
                <a:latin typeface="Times" panose="02020603050405020304" pitchFamily="18" charset="0"/>
              </a:rPr>
            </a:br>
            <a:r>
              <a:rPr lang="fr-FR" sz="2800" baseline="30000" dirty="0" smtClean="0">
                <a:solidFill>
                  <a:schemeClr val="tx1"/>
                </a:solidFill>
                <a:latin typeface="Times" panose="02020603050405020304" pitchFamily="18" charset="0"/>
              </a:rPr>
              <a:t>A ce jour </a:t>
            </a:r>
            <a:r>
              <a:rPr lang="fr-FR" sz="2800" baseline="30000" dirty="0" smtClean="0">
                <a:solidFill>
                  <a:schemeClr val="tx1"/>
                </a:solidFill>
                <a:latin typeface="Times" panose="02020603050405020304" pitchFamily="18" charset="0"/>
              </a:rPr>
              <a:t>12 </a:t>
            </a:r>
            <a:r>
              <a:rPr lang="fr-FR" sz="2800" baseline="30000" dirty="0" smtClean="0">
                <a:solidFill>
                  <a:schemeClr val="tx1"/>
                </a:solidFill>
                <a:latin typeface="Times" panose="02020603050405020304" pitchFamily="18" charset="0"/>
              </a:rPr>
              <a:t>PS inscrits sur une prévision de 20 </a:t>
            </a:r>
            <a:r>
              <a:rPr lang="fr-FR" sz="2800" dirty="0" smtClean="0">
                <a:solidFill>
                  <a:schemeClr val="tx1"/>
                </a:solidFill>
                <a:latin typeface="Times" panose="02020603050405020304" pitchFamily="18" charset="0"/>
              </a:rPr>
              <a:t/>
            </a:r>
            <a:br>
              <a:rPr lang="fr-FR" sz="2800" dirty="0" smtClean="0">
                <a:solidFill>
                  <a:schemeClr val="tx1"/>
                </a:solidFill>
                <a:latin typeface="Times" panose="02020603050405020304" pitchFamily="18" charset="0"/>
              </a:rPr>
            </a:br>
            <a:r>
              <a:rPr lang="fr-FR" sz="2800" dirty="0" smtClean="0">
                <a:solidFill>
                  <a:schemeClr val="tx1"/>
                </a:solidFill>
                <a:latin typeface="Times" panose="02020603050405020304" pitchFamily="18" charset="0"/>
              </a:rPr>
              <a:t>4 nouveaux autres que PS</a:t>
            </a:r>
            <a:br>
              <a:rPr lang="fr-FR" sz="2800" dirty="0" smtClean="0">
                <a:solidFill>
                  <a:schemeClr val="tx1"/>
                </a:solidFill>
                <a:latin typeface="Times" panose="02020603050405020304" pitchFamily="18" charset="0"/>
              </a:rPr>
            </a:br>
            <a:r>
              <a:rPr lang="fr-FR" sz="2800" dirty="0">
                <a:solidFill>
                  <a:schemeClr val="tx1"/>
                </a:solidFill>
                <a:latin typeface="Times" panose="02020603050405020304" pitchFamily="18" charset="0"/>
              </a:rPr>
              <a:t/>
            </a:r>
            <a:br>
              <a:rPr lang="fr-FR" sz="2800" dirty="0">
                <a:solidFill>
                  <a:schemeClr val="tx1"/>
                </a:solidFill>
                <a:latin typeface="Times" panose="02020603050405020304" pitchFamily="18" charset="0"/>
              </a:rPr>
            </a:br>
            <a:r>
              <a:rPr lang="fr-FR" sz="2800" dirty="0" smtClean="0">
                <a:solidFill>
                  <a:schemeClr val="tx1"/>
                </a:solidFill>
                <a:latin typeface="Times" panose="02020603050405020304" pitchFamily="18" charset="0"/>
              </a:rPr>
              <a:t>prévisions à ce jour:</a:t>
            </a:r>
            <a:br>
              <a:rPr lang="fr-FR" sz="2800" dirty="0" smtClean="0">
                <a:solidFill>
                  <a:schemeClr val="tx1"/>
                </a:solidFill>
                <a:latin typeface="Times" panose="02020603050405020304" pitchFamily="18" charset="0"/>
              </a:rPr>
            </a:br>
            <a:r>
              <a:rPr lang="fr-FR" sz="2800" dirty="0" smtClean="0">
                <a:solidFill>
                  <a:schemeClr val="tx1"/>
                </a:solidFill>
                <a:latin typeface="Times" panose="02020603050405020304" pitchFamily="18" charset="0"/>
              </a:rPr>
              <a:t>179-31+16=164 </a:t>
            </a:r>
            <a:r>
              <a:rPr lang="fr-FR" sz="2800" dirty="0" smtClean="0">
                <a:solidFill>
                  <a:schemeClr val="tx1"/>
                </a:solidFill>
                <a:latin typeface="Times" panose="02020603050405020304" pitchFamily="18" charset="0"/>
              </a:rPr>
              <a:t>donc + de 23 de moyenne</a:t>
            </a:r>
            <a:br>
              <a:rPr lang="fr-FR" sz="2800" dirty="0" smtClean="0">
                <a:solidFill>
                  <a:schemeClr val="tx1"/>
                </a:solidFill>
                <a:latin typeface="Times" panose="02020603050405020304" pitchFamily="18" charset="0"/>
              </a:rPr>
            </a:br>
            <a:r>
              <a:rPr lang="fr-FR" sz="2800" dirty="0" smtClean="0">
                <a:solidFill>
                  <a:schemeClr val="tx1"/>
                </a:solidFill>
                <a:latin typeface="Times" panose="02020603050405020304" pitchFamily="18" charset="0"/>
              </a:rPr>
              <a:t>Mais les inscriptions ne sont pas bouclées</a:t>
            </a:r>
            <a:r>
              <a:rPr lang="fr-FR" sz="2800" dirty="0">
                <a:solidFill>
                  <a:schemeClr val="tx1"/>
                </a:solidFill>
                <a:latin typeface="Times" panose="02020603050405020304" pitchFamily="18" charset="0"/>
              </a:rPr>
              <a:t/>
            </a:r>
            <a:br>
              <a:rPr lang="fr-FR" sz="2800" dirty="0">
                <a:solidFill>
                  <a:schemeClr val="tx1"/>
                </a:solidFill>
                <a:latin typeface="Times" panose="02020603050405020304" pitchFamily="18" charset="0"/>
              </a:rPr>
            </a:br>
            <a:endParaRPr lang="fr-FR" sz="2800" dirty="0">
              <a:solidFill>
                <a:schemeClr val="tx1"/>
              </a:solidFill>
              <a:latin typeface="Times" panose="02020603050405020304" pitchFamily="18" charset="0"/>
            </a:endParaRPr>
          </a:p>
        </p:txBody>
      </p:sp>
    </p:spTree>
    <p:extLst>
      <p:ext uri="{BB962C8B-B14F-4D97-AF65-F5344CB8AC3E}">
        <p14:creationId xmlns:p14="http://schemas.microsoft.com/office/powerpoint/2010/main" val="1457874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5246948" cy="588135"/>
          </a:xfrm>
        </p:spPr>
        <p:txBody>
          <a:bodyPr>
            <a:normAutofit fontScale="90000"/>
          </a:bodyPr>
          <a:lstStyle/>
          <a:p>
            <a:r>
              <a:rPr lang="fr-FR" dirty="0" smtClean="0"/>
              <a:t>Prévisions septembre 2023</a:t>
            </a:r>
            <a:endParaRPr lang="fr-FR" dirty="0"/>
          </a:p>
        </p:txBody>
      </p:sp>
      <p:pic>
        <p:nvPicPr>
          <p:cNvPr id="4" name="Image 3"/>
          <p:cNvPicPr>
            <a:picLocks noChangeAspect="1"/>
          </p:cNvPicPr>
          <p:nvPr/>
        </p:nvPicPr>
        <p:blipFill>
          <a:blip r:embed="rId2"/>
          <a:stretch>
            <a:fillRect/>
          </a:stretch>
        </p:blipFill>
        <p:spPr>
          <a:xfrm>
            <a:off x="788495" y="1197735"/>
            <a:ext cx="2758034" cy="4752304"/>
          </a:xfrm>
          <a:prstGeom prst="rect">
            <a:avLst/>
          </a:prstGeom>
        </p:spPr>
      </p:pic>
      <p:sp>
        <p:nvSpPr>
          <p:cNvPr id="5" name="ZoneTexte 4"/>
          <p:cNvSpPr txBox="1"/>
          <p:nvPr/>
        </p:nvSpPr>
        <p:spPr>
          <a:xfrm>
            <a:off x="3799268" y="1815921"/>
            <a:ext cx="5357611" cy="923330"/>
          </a:xfrm>
          <a:prstGeom prst="rect">
            <a:avLst/>
          </a:prstGeom>
          <a:noFill/>
        </p:spPr>
        <p:txBody>
          <a:bodyPr wrap="square" rtlCol="0">
            <a:spAutoFit/>
          </a:bodyPr>
          <a:lstStyle/>
          <a:p>
            <a:r>
              <a:rPr lang="fr-FR" dirty="0" smtClean="0"/>
              <a:t>La répartition pédagogique sera discutée en conseil des enseignants et vous sera présentée lors du 3</a:t>
            </a:r>
            <a:r>
              <a:rPr lang="fr-FR" baseline="30000" dirty="0" smtClean="0"/>
              <a:t>ème</a:t>
            </a:r>
            <a:r>
              <a:rPr lang="fr-FR" dirty="0" smtClean="0"/>
              <a:t> conseil d’école (juin).</a:t>
            </a:r>
          </a:p>
        </p:txBody>
      </p:sp>
    </p:spTree>
    <p:extLst>
      <p:ext uri="{BB962C8B-B14F-4D97-AF65-F5344CB8AC3E}">
        <p14:creationId xmlns:p14="http://schemas.microsoft.com/office/powerpoint/2010/main" val="1866941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5726806"/>
          </a:xfrm>
        </p:spPr>
        <p:txBody>
          <a:bodyPr>
            <a:normAutofit/>
          </a:bodyPr>
          <a:lstStyle/>
          <a:p>
            <a:r>
              <a:rPr lang="fr-FR" dirty="0" smtClean="0"/>
              <a:t>Classe découverte</a:t>
            </a:r>
            <a:br>
              <a:rPr lang="fr-FR" dirty="0" smtClean="0"/>
            </a:br>
            <a:r>
              <a:rPr lang="fr-FR" dirty="0" smtClean="0">
                <a:solidFill>
                  <a:schemeClr val="tx1"/>
                </a:solidFill>
              </a:rPr>
              <a:t>Du mardi 2 mai au vendredi 5 mai</a:t>
            </a:r>
            <a:br>
              <a:rPr lang="fr-FR" dirty="0" smtClean="0">
                <a:solidFill>
                  <a:schemeClr val="tx1"/>
                </a:solidFill>
              </a:rPr>
            </a:br>
            <a:r>
              <a:rPr lang="fr-FR" dirty="0" smtClean="0">
                <a:solidFill>
                  <a:schemeClr val="tx1"/>
                </a:solidFill>
              </a:rPr>
              <a:t>à Port-Leucate</a:t>
            </a:r>
            <a:br>
              <a:rPr lang="fr-FR" dirty="0" smtClean="0">
                <a:solidFill>
                  <a:schemeClr val="tx1"/>
                </a:solidFill>
              </a:rPr>
            </a:br>
            <a:r>
              <a:rPr lang="fr-FR" dirty="0" smtClean="0">
                <a:solidFill>
                  <a:schemeClr val="tx1"/>
                </a:solidFill>
              </a:rPr>
              <a:t>Activités:</a:t>
            </a:r>
            <a:br>
              <a:rPr lang="fr-FR" dirty="0" smtClean="0">
                <a:solidFill>
                  <a:schemeClr val="tx1"/>
                </a:solidFill>
              </a:rPr>
            </a:br>
            <a:r>
              <a:rPr lang="fr-FR" dirty="0" smtClean="0">
                <a:solidFill>
                  <a:schemeClr val="tx1"/>
                </a:solidFill>
              </a:rPr>
              <a:t>voile</a:t>
            </a:r>
            <a:br>
              <a:rPr lang="fr-FR" dirty="0" smtClean="0">
                <a:solidFill>
                  <a:schemeClr val="tx1"/>
                </a:solidFill>
              </a:rPr>
            </a:br>
            <a:r>
              <a:rPr lang="fr-FR" dirty="0" smtClean="0">
                <a:solidFill>
                  <a:schemeClr val="tx1"/>
                </a:solidFill>
              </a:rPr>
              <a:t>découverte milieu marin</a:t>
            </a:r>
            <a:br>
              <a:rPr lang="fr-FR" dirty="0" smtClean="0">
                <a:solidFill>
                  <a:schemeClr val="tx1"/>
                </a:solidFill>
              </a:rPr>
            </a:br>
            <a:r>
              <a:rPr lang="fr-FR" dirty="0">
                <a:solidFill>
                  <a:schemeClr val="tx1"/>
                </a:solidFill>
              </a:rPr>
              <a:t>visite du site de Tautavel (préhistoire)</a:t>
            </a:r>
            <a:br>
              <a:rPr lang="fr-FR" dirty="0">
                <a:solidFill>
                  <a:schemeClr val="tx1"/>
                </a:solidFill>
              </a:rPr>
            </a:br>
            <a:r>
              <a:rPr lang="fr-FR" dirty="0" smtClean="0">
                <a:solidFill>
                  <a:schemeClr val="tx1"/>
                </a:solidFill>
              </a:rPr>
              <a:t/>
            </a:r>
            <a:br>
              <a:rPr lang="fr-FR" dirty="0" smtClean="0">
                <a:solidFill>
                  <a:schemeClr val="tx1"/>
                </a:solidFill>
              </a:rPr>
            </a:br>
            <a:r>
              <a:rPr lang="fr-FR" dirty="0"/>
              <a:t/>
            </a:r>
            <a:br>
              <a:rPr lang="fr-FR" dirty="0"/>
            </a:br>
            <a:endParaRPr lang="fr-FR" dirty="0"/>
          </a:p>
        </p:txBody>
      </p:sp>
    </p:spTree>
    <p:extLst>
      <p:ext uri="{BB962C8B-B14F-4D97-AF65-F5344CB8AC3E}">
        <p14:creationId xmlns:p14="http://schemas.microsoft.com/office/powerpoint/2010/main" val="324313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601014"/>
          </a:xfrm>
        </p:spPr>
        <p:txBody>
          <a:bodyPr>
            <a:normAutofit fontScale="90000"/>
          </a:bodyPr>
          <a:lstStyle/>
          <a:p>
            <a:r>
              <a:rPr lang="fr-FR" dirty="0">
                <a:solidFill>
                  <a:schemeClr val="tx1"/>
                </a:solidFill>
              </a:rPr>
              <a:t>Budget: aides et subventions à ce jour</a:t>
            </a:r>
            <a:endParaRPr lang="fr-FR" dirty="0"/>
          </a:p>
        </p:txBody>
      </p:sp>
      <p:pic>
        <p:nvPicPr>
          <p:cNvPr id="3" name="Image 2"/>
          <p:cNvPicPr>
            <a:picLocks noChangeAspect="1"/>
          </p:cNvPicPr>
          <p:nvPr/>
        </p:nvPicPr>
        <p:blipFill>
          <a:blip r:embed="rId2"/>
          <a:stretch>
            <a:fillRect/>
          </a:stretch>
        </p:blipFill>
        <p:spPr>
          <a:xfrm>
            <a:off x="930229" y="1210614"/>
            <a:ext cx="6688851" cy="4790941"/>
          </a:xfrm>
          <a:prstGeom prst="rect">
            <a:avLst/>
          </a:prstGeom>
        </p:spPr>
      </p:pic>
      <p:sp>
        <p:nvSpPr>
          <p:cNvPr id="4" name="ZoneTexte 3"/>
          <p:cNvSpPr txBox="1"/>
          <p:nvPr/>
        </p:nvSpPr>
        <p:spPr>
          <a:xfrm>
            <a:off x="7619080" y="910107"/>
            <a:ext cx="4074951" cy="5632311"/>
          </a:xfrm>
          <a:prstGeom prst="rect">
            <a:avLst/>
          </a:prstGeom>
          <a:noFill/>
        </p:spPr>
        <p:txBody>
          <a:bodyPr wrap="square" rtlCol="0">
            <a:spAutoFit/>
          </a:bodyPr>
          <a:lstStyle/>
          <a:p>
            <a:r>
              <a:rPr lang="fr-FR" dirty="0" smtClean="0"/>
              <a:t>Ok</a:t>
            </a:r>
          </a:p>
          <a:p>
            <a:r>
              <a:rPr lang="fr-FR" dirty="0" smtClean="0"/>
              <a:t>Ok</a:t>
            </a:r>
          </a:p>
          <a:p>
            <a:r>
              <a:rPr lang="fr-FR" dirty="0" smtClean="0"/>
              <a:t>Ok</a:t>
            </a:r>
          </a:p>
          <a:p>
            <a:endParaRPr lang="fr-FR" dirty="0"/>
          </a:p>
          <a:p>
            <a:r>
              <a:rPr lang="fr-FR" dirty="0" smtClean="0"/>
              <a:t>1200 pour le moment</a:t>
            </a:r>
          </a:p>
          <a:p>
            <a:r>
              <a:rPr lang="fr-FR" dirty="0" smtClean="0"/>
              <a:t>Remarques:</a:t>
            </a:r>
          </a:p>
          <a:p>
            <a:r>
              <a:rPr lang="fr-FR" dirty="0" smtClean="0"/>
              <a:t>48 élèves et non 50</a:t>
            </a:r>
          </a:p>
          <a:p>
            <a:endParaRPr lang="fr-FR" dirty="0"/>
          </a:p>
          <a:p>
            <a:r>
              <a:rPr lang="fr-FR" sz="1600" dirty="0" smtClean="0">
                <a:solidFill>
                  <a:schemeClr val="accent5">
                    <a:lumMod val="60000"/>
                    <a:lumOff val="40000"/>
                  </a:schemeClr>
                </a:solidFill>
              </a:rPr>
              <a:t>Conseil municipal de demain : « aide financière aux enfants des écoles </a:t>
            </a:r>
            <a:r>
              <a:rPr lang="fr-FR" sz="1600" dirty="0" err="1" smtClean="0">
                <a:solidFill>
                  <a:schemeClr val="accent5">
                    <a:lumMod val="60000"/>
                    <a:lumOff val="40000"/>
                  </a:schemeClr>
                </a:solidFill>
              </a:rPr>
              <a:t>élé</a:t>
            </a:r>
            <a:r>
              <a:rPr lang="fr-FR" sz="1600" dirty="0" smtClean="0">
                <a:solidFill>
                  <a:schemeClr val="accent5">
                    <a:lumMod val="60000"/>
                    <a:lumOff val="40000"/>
                  </a:schemeClr>
                </a:solidFill>
              </a:rPr>
              <a:t>… avec nuitées » 29/11/12 : 500 euros. 2023 : revalorisation à 750 euros pour prendre en compte l’augmentation. QF : aides de la mairie -350 = 60 euro/élève, 350 à 450 : 35 euros/élève et 450 à 600 :  25 euros/élève. Familles doivent faire la demande. </a:t>
            </a:r>
          </a:p>
          <a:p>
            <a:endParaRPr lang="fr-FR" sz="1600" dirty="0">
              <a:solidFill>
                <a:schemeClr val="accent5">
                  <a:lumMod val="60000"/>
                  <a:lumOff val="40000"/>
                </a:schemeClr>
              </a:solidFill>
            </a:endParaRPr>
          </a:p>
          <a:p>
            <a:r>
              <a:rPr lang="fr-FR" sz="1600" dirty="0" smtClean="0">
                <a:solidFill>
                  <a:schemeClr val="accent5">
                    <a:lumMod val="60000"/>
                    <a:lumOff val="40000"/>
                  </a:schemeClr>
                </a:solidFill>
              </a:rPr>
              <a:t>Demander IA pour forfait classe découverte</a:t>
            </a:r>
          </a:p>
          <a:p>
            <a:endParaRPr lang="fr-FR" dirty="0"/>
          </a:p>
        </p:txBody>
      </p:sp>
    </p:spTree>
    <p:extLst>
      <p:ext uri="{BB962C8B-B14F-4D97-AF65-F5344CB8AC3E}">
        <p14:creationId xmlns:p14="http://schemas.microsoft.com/office/powerpoint/2010/main" val="904374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509516"/>
          </a:xfrm>
        </p:spPr>
        <p:txBody>
          <a:bodyPr>
            <a:normAutofit/>
          </a:bodyPr>
          <a:lstStyle/>
          <a:p>
            <a:r>
              <a:rPr lang="fr-FR" sz="2400" dirty="0" smtClean="0"/>
              <a:t>Information de la mairie par la voix de Madame </a:t>
            </a:r>
            <a:r>
              <a:rPr lang="fr-FR" sz="2400" dirty="0" err="1" smtClean="0"/>
              <a:t>Mandon</a:t>
            </a:r>
            <a:endParaRPr lang="fr-FR" sz="2400" dirty="0"/>
          </a:p>
        </p:txBody>
      </p:sp>
      <p:sp>
        <p:nvSpPr>
          <p:cNvPr id="3" name="ZoneTexte 2"/>
          <p:cNvSpPr txBox="1"/>
          <p:nvPr/>
        </p:nvSpPr>
        <p:spPr>
          <a:xfrm>
            <a:off x="677334" y="1241946"/>
            <a:ext cx="8712326" cy="2862322"/>
          </a:xfrm>
          <a:prstGeom prst="rect">
            <a:avLst/>
          </a:prstGeom>
          <a:noFill/>
        </p:spPr>
        <p:txBody>
          <a:bodyPr wrap="square" rtlCol="0">
            <a:spAutoFit/>
          </a:bodyPr>
          <a:lstStyle/>
          <a:p>
            <a:r>
              <a:rPr lang="fr-FR" dirty="0">
                <a:solidFill>
                  <a:schemeClr val="accent5">
                    <a:lumMod val="60000"/>
                    <a:lumOff val="40000"/>
                  </a:schemeClr>
                </a:solidFill>
              </a:rPr>
              <a:t>Conseil municipal de demain </a:t>
            </a:r>
            <a:r>
              <a:rPr lang="fr-FR" dirty="0" smtClean="0">
                <a:solidFill>
                  <a:schemeClr val="accent5">
                    <a:lumMod val="60000"/>
                    <a:lumOff val="40000"/>
                  </a:schemeClr>
                </a:solidFill>
              </a:rPr>
              <a:t>(vendredi 25 mars 2023): </a:t>
            </a:r>
            <a:r>
              <a:rPr lang="fr-FR" dirty="0">
                <a:solidFill>
                  <a:schemeClr val="accent5">
                    <a:lumMod val="60000"/>
                    <a:lumOff val="40000"/>
                  </a:schemeClr>
                </a:solidFill>
              </a:rPr>
              <a:t>« aide financière aux enfants des écoles </a:t>
            </a:r>
            <a:r>
              <a:rPr lang="fr-FR" dirty="0" smtClean="0">
                <a:solidFill>
                  <a:schemeClr val="accent5">
                    <a:lumMod val="60000"/>
                    <a:lumOff val="40000"/>
                  </a:schemeClr>
                </a:solidFill>
              </a:rPr>
              <a:t>élémentaires pour voyage </a:t>
            </a:r>
            <a:r>
              <a:rPr lang="fr-FR" dirty="0">
                <a:solidFill>
                  <a:schemeClr val="accent5">
                    <a:lumMod val="60000"/>
                    <a:lumOff val="40000"/>
                  </a:schemeClr>
                </a:solidFill>
              </a:rPr>
              <a:t>avec nuitées » 29/11/12 : 500 </a:t>
            </a:r>
            <a:r>
              <a:rPr lang="fr-FR" dirty="0" smtClean="0">
                <a:solidFill>
                  <a:schemeClr val="accent5">
                    <a:lumMod val="60000"/>
                    <a:lumOff val="40000"/>
                  </a:schemeClr>
                </a:solidFill>
              </a:rPr>
              <a:t>euros par classe. </a:t>
            </a:r>
          </a:p>
          <a:p>
            <a:endParaRPr lang="fr-FR" dirty="0">
              <a:solidFill>
                <a:schemeClr val="accent5">
                  <a:lumMod val="60000"/>
                  <a:lumOff val="40000"/>
                </a:schemeClr>
              </a:solidFill>
            </a:endParaRPr>
          </a:p>
          <a:p>
            <a:r>
              <a:rPr lang="fr-FR" dirty="0" smtClean="0">
                <a:solidFill>
                  <a:schemeClr val="accent5">
                    <a:lumMod val="60000"/>
                    <a:lumOff val="40000"/>
                  </a:schemeClr>
                </a:solidFill>
              </a:rPr>
              <a:t>2023 </a:t>
            </a:r>
            <a:r>
              <a:rPr lang="fr-FR" dirty="0">
                <a:solidFill>
                  <a:schemeClr val="accent5">
                    <a:lumMod val="60000"/>
                    <a:lumOff val="40000"/>
                  </a:schemeClr>
                </a:solidFill>
              </a:rPr>
              <a:t>: revalorisation à 750 euros pour prendre en compte </a:t>
            </a:r>
            <a:r>
              <a:rPr lang="fr-FR" dirty="0" smtClean="0">
                <a:solidFill>
                  <a:schemeClr val="accent5">
                    <a:lumMod val="60000"/>
                    <a:lumOff val="40000"/>
                  </a:schemeClr>
                </a:solidFill>
              </a:rPr>
              <a:t>l’augmentation.</a:t>
            </a:r>
          </a:p>
          <a:p>
            <a:endParaRPr lang="fr-FR" dirty="0">
              <a:solidFill>
                <a:schemeClr val="accent5">
                  <a:lumMod val="60000"/>
                  <a:lumOff val="40000"/>
                </a:schemeClr>
              </a:solidFill>
            </a:endParaRPr>
          </a:p>
          <a:p>
            <a:r>
              <a:rPr lang="fr-FR" dirty="0" smtClean="0">
                <a:solidFill>
                  <a:schemeClr val="accent5">
                    <a:lumMod val="60000"/>
                    <a:lumOff val="40000"/>
                  </a:schemeClr>
                </a:solidFill>
              </a:rPr>
              <a:t>Quotient Familial </a:t>
            </a:r>
            <a:r>
              <a:rPr lang="fr-FR" dirty="0">
                <a:solidFill>
                  <a:schemeClr val="accent5">
                    <a:lumMod val="60000"/>
                    <a:lumOff val="40000"/>
                  </a:schemeClr>
                </a:solidFill>
              </a:rPr>
              <a:t>: aides de la mairie -350 = 60 euro/élève, 350 à 450 : 35 euros/élève et 450 à 600 :  25 euros/élève. Familles doivent faire la demande. </a:t>
            </a:r>
          </a:p>
          <a:p>
            <a:endParaRPr lang="fr-FR" dirty="0">
              <a:solidFill>
                <a:schemeClr val="accent5">
                  <a:lumMod val="60000"/>
                  <a:lumOff val="40000"/>
                </a:schemeClr>
              </a:solidFill>
            </a:endParaRPr>
          </a:p>
          <a:p>
            <a:endParaRPr lang="fr-FR" dirty="0"/>
          </a:p>
        </p:txBody>
      </p:sp>
    </p:spTree>
    <p:extLst>
      <p:ext uri="{BB962C8B-B14F-4D97-AF65-F5344CB8AC3E}">
        <p14:creationId xmlns:p14="http://schemas.microsoft.com/office/powerpoint/2010/main" val="3329968375"/>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3552</TotalTime>
  <Words>256</Words>
  <Application>Microsoft Office PowerPoint</Application>
  <PresentationFormat>Grand écran</PresentationFormat>
  <Paragraphs>58</Paragraphs>
  <Slides>16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16</vt:i4>
      </vt:variant>
    </vt:vector>
  </HeadingPairs>
  <TitlesOfParts>
    <vt:vector size="24" baseType="lpstr">
      <vt:lpstr>Arial Unicode MS</vt:lpstr>
      <vt:lpstr>Arial</vt:lpstr>
      <vt:lpstr>Times</vt:lpstr>
      <vt:lpstr>TimesNewRomanPSMT</vt:lpstr>
      <vt:lpstr>Trebuchet MS</vt:lpstr>
      <vt:lpstr>Wingdings</vt:lpstr>
      <vt:lpstr>Wingdings 3</vt:lpstr>
      <vt:lpstr>Facette</vt:lpstr>
      <vt:lpstr>Conseil école de l’Etang année 2022/2023 n°2 jeudi 23 mars 2023 18h30 </vt:lpstr>
      <vt:lpstr>Rappel :  Le conseil d'école se réunit une fois par trimestre, c’est le deuxième conseil de l’année scolaire.  Le conseil d’école est un organe de concertation institutionnel doté de compétences décisionnelles.  Le conseil d’école vote le règlement intérieur et adopte le projet d’école. Il donne son avis et fait des suggestions sur le fonctionnement de l’école et sur toutes les questions qui intéressent la vie de l’école : comme par exemple les activités périscolaires, restauration scolaire, hygiène scolaire, sécurité des enfants...</vt:lpstr>
      <vt:lpstr>Personnes excusées: Véronique Martin, Elisabeth Coupat, Gilbert Grousselon DDEN, Frédéric Mas, Faure-Laurent Julie, Fessy-Rey Emmanuelle, Loureiro-Pinto Bérangère, Rajot-Bourdier Stéphanie, Vialleton Mathias  Présents: Geneviève Mandon (élue mairie),  équipe enseignante Edwige Grand (secrétaire de séance), Philippe Adamski, Charlotte André, Cindie Plantin, Cindy Viallon, Nicolas Poirier Angélique Bayle, Véronique Odouard, Sandrine Guernon, Katia Bommersbach, Karine Padel, Olivia Chevallier, Marc Driol   </vt:lpstr>
      <vt:lpstr>Présentation PowerPoint</vt:lpstr>
      <vt:lpstr>Les effectifs actuels: total 179 soit une moyenne de + 25  Les effectifs pour la rentrée septembre 2023  31 CM2 qui passent en 6ème A ce jour 12 PS inscrits sur une prévision de 20  4 nouveaux autres que PS  prévisions à ce jour: 179-31+16=164 donc + de 23 de moyenne Mais les inscriptions ne sont pas bouclées </vt:lpstr>
      <vt:lpstr>Prévisions septembre 2023</vt:lpstr>
      <vt:lpstr>Classe découverte Du mardi 2 mai au vendredi 5 mai à Port-Leucate Activités: voile découverte milieu marin visite du site de Tautavel (préhistoire)   </vt:lpstr>
      <vt:lpstr>Budget: aides et subventions à ce jour</vt:lpstr>
      <vt:lpstr>Information de la mairie par la voix de Madame Mandon</vt:lpstr>
      <vt:lpstr>Projet d’école</vt:lpstr>
      <vt:lpstr>Retour commission cantine Tout d’abord merci aux bonnes volontés qui ont participé à cette reunion et en particulier à madame Rajot qui a fait le compte rendu de la commission.  Un point est à discuter aujourd’hui: Enfin la question du pique nique zéro déchet dans le cadre des sorties USEP a été abordée. L’interrogation centrale étant que les abonnés cantine n’auraient pas un « pique nique 100 % zéro déchet » proposé par la cantine. Des efforts de réflexion et mise en œuvre ont été réalisés par Fabienne depuis le début. Ceci a été souligné positivement mais la question est : peut-on encore faire mieux ? Une réflexion a été menée. Les normes sanitaires sont à prendre en compte. Des discussions notamment avec la mairie sont en cours également. Ce point sera ré-abordé au second conseil d’école. Toutes les dimensions sont à prendre en compte : Financières, Sanitaires, et idéologies citoyennes. La bonne volonté de tout le monde est à souligner sur ce point épineux. Abonnement remis en question. Idée : passer en occasionnel pour tout le monde, tarif unique. (subvention de la mairie pour faire baisser le prix du ticket-école privée pas subventionnée). Application internet qui facilite les inscriptions/désinscriptions. En réflexion pour l’instant, à voter au prochain conseil? La mairie doit voir avec le prestataire. QF en réflexion : le prix va augmenter pour les autres familles? </vt:lpstr>
      <vt:lpstr>La question des abonnements est posée à travers celle des pique-niques qu’ils soient zéro déchets ou non. La responsabilité de la cantine est engagée par rapport au produits. Le remboursement des repas abonnés quand il y a sortie.  Constat fait de la part des enseignants: les autres écoles n’ont pas de pique-niques fournis par leur cantine.  L’éducation au sein de la famille avec le zéro déchet qui est attendue de la part de l’USEP et en général de l’école n’est pas atteinte ou peu atteinte si c’est la cantine qui prépare le pique-nique et non la famille.  La souplesse du système « en occasionnel ».  </vt:lpstr>
      <vt:lpstr>Questions des parents élus: par rapport à l’activité piscine et à l’étude / périscolaire Les textes officiels : pour permettre aux élèves de construire les compétences attendues, en référence aux programmes d’enseignement, il importe, dans la mesure du possible, de prévoir trois à quatre séquences d’apprentissage à l’école primaire (de 10 à 12 séances chacune).  Historique: l’activité s’est mise en place sur l’école en septembre 2008 à Dunières puisque l’école n’a pas accès aux bassins de ST Etienne Métropole. Le nombre de créneaux possibles par an a augmenté mais il n’est pas possible d’en avoir plus. 2000 euros à l’année pour les entrées (APE) transports payés par la mairie. L’éducation nationale n’a pas de budget pour financer.  Fin de l’étude à 17h, flou: surveillance au portail qui n’est pas efficace. Les parents se rendent compte que personne ne sait que les enfants ont été récupérés (passage étude à périsco). Surveillance à renforcer. Il faut quelqu’un au portail qui coche les enfants qui partent. Tout le monde dehors ou tout le monde dedans. Redire aux enfants de se faire cocher avant de partir. Problème de recrutement, l’AFR ne trouve personne.  </vt:lpstr>
      <vt:lpstr>Dates et évènements à venir: soirée jeux vendredi 24 mars rando de l’Etang le samedi 10 juin fête de l’école le vendredi 30 juin (le gymnase est réservé, école St Jo ne l’utilise pas donc installation et désinstallation à prévoir)  Travaux (cour) Copie revue à cause du réchauffement climatique : non artificialisation des centres. Matériaux plus écologiques? Mettre plus de végétaux  projet a doublé (174000 euros). « Petite ville de demain » : candidature déposée pour financement en lien avec la communauté de commune. Projet parti en février. En attente de retour pour avoir le niveau de subvention.  Reprise de toute l’installation électrique : coffrets électriques ne sont plus aux normes (installation première a plus de 40 ans). Pb de chauffage. Cabinet d’étude missionné pour revoir l’installation électrique complète. Sommes importantes.  Pb dans l’école : salle informatique : la baie de brassage a été mal montée  rien ne fonctionne. Pb de portes et fenêtres dans les classes: communication avec les services techniques compliquée (pas de réponse). Lumière toilettes non remplacée, lavabos bouchés, demandes non réalisées depuis le mois de septembre. </vt:lpstr>
      <vt:lpstr>Prévoir une date commission travaux  Toujours des véhicules qui roulent vite. Redemande d’un système de ralentisseur! Propositions : Chicanes temporaires (blocs béton) / signalétique (mairie : les études montrent que ça ne dure pas longtemps) / radar (pb : très cher) / feu sanction / contrôle gendarmerie...   </vt:lpstr>
      <vt:lpstr>Merci pour votre présence, votre participation ce soir, le CR vous sera transmis par email pour relecture et validation avant diffusion aux familles.  Bonne soirée   N.Poirier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Conseil école de l’Etang 2ème année 2020/2021 mardi 16 mars 2021 18h30</dc:title>
  <dc:creator>UTIL1</dc:creator>
  <cp:lastModifiedBy>Ecole de l'Etang</cp:lastModifiedBy>
  <cp:revision>71</cp:revision>
  <cp:lastPrinted>2021-03-16T15:03:01Z</cp:lastPrinted>
  <dcterms:created xsi:type="dcterms:W3CDTF">2021-03-16T13:44:29Z</dcterms:created>
  <dcterms:modified xsi:type="dcterms:W3CDTF">2023-03-28T15:02:29Z</dcterms:modified>
</cp:coreProperties>
</file>