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74" r:id="rId4"/>
    <p:sldId id="257" r:id="rId5"/>
    <p:sldId id="259" r:id="rId6"/>
    <p:sldId id="260" r:id="rId7"/>
    <p:sldId id="261" r:id="rId8"/>
    <p:sldId id="262" r:id="rId9"/>
    <p:sldId id="275" r:id="rId10"/>
    <p:sldId id="276" r:id="rId11"/>
    <p:sldId id="264" r:id="rId12"/>
    <p:sldId id="265" r:id="rId13"/>
    <p:sldId id="266" r:id="rId14"/>
    <p:sldId id="267" r:id="rId15"/>
    <p:sldId id="270" r:id="rId16"/>
    <p:sldId id="272" r:id="rId17"/>
    <p:sldId id="273" r:id="rId1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3.jpg@01D71902.21965BD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cid:image003.jpg@01D71902.21965BD0" TargetMode="External"/><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l"/>
            <a:r>
              <a:rPr lang="fr-FR" dirty="0" smtClean="0">
                <a:solidFill>
                  <a:schemeClr val="tx1"/>
                </a:solidFill>
              </a:rPr>
              <a:t>Conseil école de l’Etang</a:t>
            </a:r>
            <a:r>
              <a:rPr lang="fr-FR" dirty="0">
                <a:solidFill>
                  <a:schemeClr val="tx1"/>
                </a:solidFill>
              </a:rPr>
              <a:t/>
            </a:r>
            <a:br>
              <a:rPr lang="fr-FR" dirty="0">
                <a:solidFill>
                  <a:schemeClr val="tx1"/>
                </a:solidFill>
              </a:rPr>
            </a:br>
            <a:r>
              <a:rPr lang="fr-FR" baseline="30000" dirty="0" smtClean="0">
                <a:solidFill>
                  <a:schemeClr val="tx1"/>
                </a:solidFill>
              </a:rPr>
              <a:t>année 2021/2022 n°2</a:t>
            </a:r>
            <a:r>
              <a:rPr lang="fr-FR" dirty="0" smtClean="0">
                <a:solidFill>
                  <a:schemeClr val="tx1"/>
                </a:solidFill>
              </a:rPr>
              <a:t/>
            </a:r>
            <a:br>
              <a:rPr lang="fr-FR" dirty="0" smtClean="0">
                <a:solidFill>
                  <a:schemeClr val="tx1"/>
                </a:solidFill>
              </a:rPr>
            </a:br>
            <a:r>
              <a:rPr lang="fr-FR" sz="4400" dirty="0" smtClean="0">
                <a:solidFill>
                  <a:schemeClr val="tx1"/>
                </a:solidFill>
              </a:rPr>
              <a:t>mardi 8 mars 2022 18h30</a:t>
            </a:r>
            <a:br>
              <a:rPr lang="fr-FR" sz="4400" dirty="0" smtClean="0">
                <a:solidFill>
                  <a:schemeClr val="tx1"/>
                </a:solidFill>
              </a:rPr>
            </a:br>
            <a:endParaRPr lang="fr-FR" sz="4400" dirty="0">
              <a:solidFill>
                <a:schemeClr val="tx1"/>
              </a:solidFill>
            </a:endParaRPr>
          </a:p>
        </p:txBody>
      </p:sp>
      <p:pic>
        <p:nvPicPr>
          <p:cNvPr id="4" name="Image 3" descr="logo ecole"/>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271234" y="3562536"/>
            <a:ext cx="3120509" cy="2709476"/>
          </a:xfrm>
          <a:prstGeom prst="rect">
            <a:avLst/>
          </a:prstGeom>
          <a:noFill/>
          <a:ln>
            <a:noFill/>
          </a:ln>
        </p:spPr>
      </p:pic>
    </p:spTree>
    <p:extLst>
      <p:ext uri="{BB962C8B-B14F-4D97-AF65-F5344CB8AC3E}">
        <p14:creationId xmlns:p14="http://schemas.microsoft.com/office/powerpoint/2010/main" val="2446225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5701048"/>
          </a:xfrm>
        </p:spPr>
        <p:txBody>
          <a:bodyPr>
            <a:normAutofit fontScale="90000"/>
          </a:bodyPr>
          <a:lstStyle/>
          <a:p>
            <a:r>
              <a:rPr lang="fr-FR" sz="2800" dirty="0" smtClean="0"/>
              <a:t>Se pose toujours la question des accords de dérogations pour les habitants de Marlhes qui ont de droit accès à une école publique.</a:t>
            </a:r>
            <a:br>
              <a:rPr lang="fr-FR" sz="2800" dirty="0" smtClean="0"/>
            </a:br>
            <a:r>
              <a:rPr lang="fr-FR" sz="2800" dirty="0"/>
              <a:t/>
            </a:r>
            <a:br>
              <a:rPr lang="fr-FR" sz="2800" dirty="0"/>
            </a:br>
            <a:r>
              <a:rPr lang="fr-FR" sz="2800" dirty="0" smtClean="0"/>
              <a:t>L’école de Jonzieux est pour le moment « limite » en effectifs, nous tendons à respecter les limites de 24 élèves en classes de GS, CP, CE1.</a:t>
            </a:r>
            <a:br>
              <a:rPr lang="fr-FR" sz="2800" dirty="0" smtClean="0"/>
            </a:br>
            <a:r>
              <a:rPr lang="fr-FR" sz="2800" dirty="0" smtClean="0"/>
              <a:t>Il n’y a pas de règles mais accord de dérogation au cas / cas</a:t>
            </a:r>
            <a:r>
              <a:rPr lang="fr-FR" sz="2800" dirty="0" smtClean="0"/>
              <a:t>.</a:t>
            </a:r>
            <a:br>
              <a:rPr lang="fr-FR" sz="2800" dirty="0" smtClean="0"/>
            </a:br>
            <a:r>
              <a:rPr lang="fr-FR" sz="2800" dirty="0" smtClean="0"/>
              <a:t>Pour les futures inscriptions, l</a:t>
            </a:r>
            <a:r>
              <a:rPr lang="fr-FR" sz="2800" dirty="0" smtClean="0"/>
              <a:t>es demandes de dérogations ne seront validées que début juin, après validations des inscriptions pour les </a:t>
            </a:r>
            <a:r>
              <a:rPr lang="fr-FR" sz="2800" dirty="0" err="1" smtClean="0"/>
              <a:t>genésiens</a:t>
            </a:r>
            <a:r>
              <a:rPr lang="fr-FR" sz="2800" dirty="0" smtClean="0"/>
              <a:t>.</a:t>
            </a:r>
            <a:br>
              <a:rPr lang="fr-FR" sz="2800" dirty="0" smtClean="0"/>
            </a:br>
            <a:r>
              <a:rPr lang="fr-FR" sz="2800" dirty="0" smtClean="0"/>
              <a:t>Problème </a:t>
            </a:r>
            <a:r>
              <a:rPr lang="fr-FR" sz="2800" dirty="0" smtClean="0"/>
              <a:t>d’inscriptions tardives de PS habitants St Genest et d’arrivées non prévues.</a:t>
            </a:r>
            <a:br>
              <a:rPr lang="fr-FR" sz="2800" dirty="0" smtClean="0"/>
            </a:br>
            <a:endParaRPr lang="fr-FR" sz="2800" dirty="0"/>
          </a:p>
        </p:txBody>
      </p:sp>
    </p:spTree>
    <p:extLst>
      <p:ext uri="{BB962C8B-B14F-4D97-AF65-F5344CB8AC3E}">
        <p14:creationId xmlns:p14="http://schemas.microsoft.com/office/powerpoint/2010/main" val="4164753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599"/>
            <a:ext cx="8596668" cy="5804079"/>
          </a:xfrm>
        </p:spPr>
        <p:txBody>
          <a:bodyPr>
            <a:normAutofit/>
          </a:bodyPr>
          <a:lstStyle/>
          <a:p>
            <a:r>
              <a:rPr lang="fr-FR" dirty="0" smtClean="0">
                <a:solidFill>
                  <a:schemeClr val="tx1"/>
                </a:solidFill>
              </a:rPr>
              <a:t>La </a:t>
            </a:r>
            <a:r>
              <a:rPr lang="fr-FR" dirty="0">
                <a:solidFill>
                  <a:schemeClr val="tx1"/>
                </a:solidFill>
              </a:rPr>
              <a:t>situation actuelle </a:t>
            </a:r>
            <a:r>
              <a:rPr lang="fr-FR" sz="2400" dirty="0">
                <a:solidFill>
                  <a:schemeClr val="tx1"/>
                </a:solidFill>
              </a:rPr>
              <a:t>(personnels de l’école</a:t>
            </a:r>
            <a:r>
              <a:rPr lang="fr-FR" sz="2400" dirty="0" smtClean="0">
                <a:solidFill>
                  <a:schemeClr val="tx1"/>
                </a:solidFill>
              </a:rPr>
              <a:t>)</a:t>
            </a:r>
            <a:br>
              <a:rPr lang="fr-FR" sz="2400" dirty="0" smtClean="0">
                <a:solidFill>
                  <a:schemeClr val="tx1"/>
                </a:solidFill>
              </a:rPr>
            </a:br>
            <a:r>
              <a:rPr lang="fr-FR" sz="2400" dirty="0">
                <a:solidFill>
                  <a:schemeClr val="tx1"/>
                </a:solidFill>
              </a:rPr>
              <a:t/>
            </a:r>
            <a:br>
              <a:rPr lang="fr-FR" sz="2400" dirty="0">
                <a:solidFill>
                  <a:schemeClr val="tx1"/>
                </a:solidFill>
              </a:rPr>
            </a:br>
            <a:r>
              <a:rPr lang="fr-FR" sz="2400" dirty="0" smtClean="0">
                <a:solidFill>
                  <a:schemeClr val="tx1"/>
                </a:solidFill>
              </a:rPr>
              <a:t>Les titulaires:</a:t>
            </a:r>
            <a:br>
              <a:rPr lang="fr-FR" sz="2400" dirty="0" smtClean="0">
                <a:solidFill>
                  <a:schemeClr val="tx1"/>
                </a:solidFill>
              </a:rPr>
            </a:br>
            <a:r>
              <a:rPr lang="fr-FR" sz="2400" dirty="0">
                <a:solidFill>
                  <a:schemeClr val="tx1"/>
                </a:solidFill>
              </a:rPr>
              <a:t/>
            </a:r>
            <a:br>
              <a:rPr lang="fr-FR" sz="2400" dirty="0">
                <a:solidFill>
                  <a:schemeClr val="tx1"/>
                </a:solidFill>
              </a:rPr>
            </a:br>
            <a:r>
              <a:rPr lang="fr-FR" sz="2400" dirty="0">
                <a:solidFill>
                  <a:schemeClr val="tx1"/>
                </a:solidFill>
              </a:rPr>
              <a:t>7</a:t>
            </a:r>
            <a:r>
              <a:rPr lang="fr-FR" sz="2400" dirty="0" smtClean="0">
                <a:solidFill>
                  <a:schemeClr val="tx1"/>
                </a:solidFill>
              </a:rPr>
              <a:t> </a:t>
            </a:r>
            <a:r>
              <a:rPr lang="fr-FR" sz="2400" dirty="0">
                <a:solidFill>
                  <a:schemeClr val="tx1"/>
                </a:solidFill>
              </a:rPr>
              <a:t>titulaires :</a:t>
            </a:r>
            <a:br>
              <a:rPr lang="fr-FR" sz="2400" dirty="0">
                <a:solidFill>
                  <a:schemeClr val="tx1"/>
                </a:solidFill>
              </a:rPr>
            </a:br>
            <a:r>
              <a:rPr lang="fr-FR" sz="2400" dirty="0">
                <a:solidFill>
                  <a:schemeClr val="tx1"/>
                </a:solidFill>
              </a:rPr>
              <a:t>Odile Tardy, Elisabeth Coupat, Véronique Martin, </a:t>
            </a:r>
            <a:r>
              <a:rPr lang="fr-FR" sz="2400" dirty="0" smtClean="0">
                <a:solidFill>
                  <a:schemeClr val="tx1"/>
                </a:solidFill>
              </a:rPr>
              <a:t>Edwige Grand, </a:t>
            </a:r>
            <a:r>
              <a:rPr lang="fr-FR" sz="2400" dirty="0">
                <a:solidFill>
                  <a:schemeClr val="tx1"/>
                </a:solidFill>
              </a:rPr>
              <a:t>Valérie Rolhion, Charlotte André, Nicolas Poirier.</a:t>
            </a:r>
            <a:br>
              <a:rPr lang="fr-FR" sz="2400" dirty="0">
                <a:solidFill>
                  <a:schemeClr val="tx1"/>
                </a:solidFill>
              </a:rPr>
            </a:br>
            <a:r>
              <a:rPr lang="fr-FR" sz="2400" dirty="0">
                <a:solidFill>
                  <a:schemeClr val="tx1"/>
                </a:solidFill>
              </a:rPr>
              <a:t>1 titulaire remplaçant rattaché à l’école :</a:t>
            </a:r>
            <a:br>
              <a:rPr lang="fr-FR" sz="2400" dirty="0">
                <a:solidFill>
                  <a:schemeClr val="tx1"/>
                </a:solidFill>
              </a:rPr>
            </a:br>
            <a:r>
              <a:rPr lang="fr-FR" sz="2400" dirty="0">
                <a:solidFill>
                  <a:schemeClr val="tx1"/>
                </a:solidFill>
              </a:rPr>
              <a:t>Philippe Adamski</a:t>
            </a:r>
            <a:br>
              <a:rPr lang="fr-FR" sz="2400" dirty="0">
                <a:solidFill>
                  <a:schemeClr val="tx1"/>
                </a:solidFill>
              </a:rPr>
            </a:br>
            <a:r>
              <a:rPr lang="fr-FR" sz="2400" dirty="0">
                <a:solidFill>
                  <a:schemeClr val="tx1"/>
                </a:solidFill>
              </a:rPr>
              <a:t>1 </a:t>
            </a:r>
            <a:r>
              <a:rPr lang="fr-FR" sz="2400" dirty="0" smtClean="0">
                <a:solidFill>
                  <a:schemeClr val="tx1"/>
                </a:solidFill>
              </a:rPr>
              <a:t>temps </a:t>
            </a:r>
            <a:r>
              <a:rPr lang="fr-FR" sz="2400" dirty="0">
                <a:solidFill>
                  <a:schemeClr val="tx1"/>
                </a:solidFill>
              </a:rPr>
              <a:t>partiels </a:t>
            </a:r>
            <a:r>
              <a:rPr lang="fr-FR" sz="2400" dirty="0" smtClean="0">
                <a:solidFill>
                  <a:schemeClr val="tx1"/>
                </a:solidFill>
              </a:rPr>
              <a:t>CP-CE2 et CE1-CM1: Cindy </a:t>
            </a:r>
            <a:r>
              <a:rPr lang="fr-FR" sz="2400" dirty="0" err="1" smtClean="0">
                <a:solidFill>
                  <a:schemeClr val="tx1"/>
                </a:solidFill>
              </a:rPr>
              <a:t>Viallon</a:t>
            </a:r>
            <a:r>
              <a:rPr lang="fr-FR" sz="2400" dirty="0" smtClean="0">
                <a:solidFill>
                  <a:schemeClr val="tx1"/>
                </a:solidFill>
              </a:rPr>
              <a:t> (m-v)</a:t>
            </a:r>
            <a:br>
              <a:rPr lang="fr-FR" sz="2400" dirty="0" smtClean="0">
                <a:solidFill>
                  <a:schemeClr val="tx1"/>
                </a:solidFill>
              </a:rPr>
            </a:br>
            <a:r>
              <a:rPr lang="fr-FR" sz="2400" dirty="0" smtClean="0">
                <a:solidFill>
                  <a:schemeClr val="tx1"/>
                </a:solidFill>
              </a:rPr>
              <a:t>1 temps partiel sur classe PS-MS: Audrey </a:t>
            </a:r>
            <a:r>
              <a:rPr lang="fr-FR" sz="2400" dirty="0" err="1" smtClean="0">
                <a:solidFill>
                  <a:schemeClr val="tx1"/>
                </a:solidFill>
              </a:rPr>
              <a:t>Beignier</a:t>
            </a:r>
            <a:r>
              <a:rPr lang="fr-FR" sz="2400" dirty="0" smtClean="0">
                <a:solidFill>
                  <a:schemeClr val="tx1"/>
                </a:solidFill>
              </a:rPr>
              <a:t> (l)</a:t>
            </a:r>
            <a:br>
              <a:rPr lang="fr-FR" sz="2400" dirty="0" smtClean="0">
                <a:solidFill>
                  <a:schemeClr val="tx1"/>
                </a:solidFill>
              </a:rPr>
            </a:br>
            <a:r>
              <a:rPr lang="fr-FR" sz="2400" dirty="0" smtClean="0">
                <a:solidFill>
                  <a:schemeClr val="tx1"/>
                </a:solidFill>
              </a:rPr>
              <a:t>1 complément décharge de direction: Noémie Rochette (m)</a:t>
            </a:r>
            <a:br>
              <a:rPr lang="fr-FR" sz="2400" dirty="0" smtClean="0">
                <a:solidFill>
                  <a:schemeClr val="tx1"/>
                </a:solidFill>
              </a:rPr>
            </a:br>
            <a:endParaRPr lang="fr-FR" sz="2400" dirty="0">
              <a:solidFill>
                <a:schemeClr val="tx1"/>
              </a:solidFill>
            </a:endParaRPr>
          </a:p>
        </p:txBody>
      </p:sp>
    </p:spTree>
    <p:extLst>
      <p:ext uri="{BB962C8B-B14F-4D97-AF65-F5344CB8AC3E}">
        <p14:creationId xmlns:p14="http://schemas.microsoft.com/office/powerpoint/2010/main" val="1201088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5494986"/>
          </a:xfrm>
        </p:spPr>
        <p:txBody>
          <a:bodyPr>
            <a:noAutofit/>
          </a:bodyPr>
          <a:lstStyle/>
          <a:p>
            <a:r>
              <a:rPr lang="fr-FR" sz="2100" dirty="0">
                <a:solidFill>
                  <a:schemeClr val="tx1"/>
                </a:solidFill>
              </a:rPr>
              <a:t>Situation à ce jour</a:t>
            </a:r>
            <a:br>
              <a:rPr lang="fr-FR" sz="2100" dirty="0">
                <a:solidFill>
                  <a:schemeClr val="tx1"/>
                </a:solidFill>
              </a:rPr>
            </a:br>
            <a:r>
              <a:rPr lang="fr-FR" sz="2100" dirty="0">
                <a:solidFill>
                  <a:srgbClr val="00B050"/>
                </a:solidFill>
              </a:rPr>
              <a:t>PS-MS</a:t>
            </a:r>
            <a:r>
              <a:rPr lang="fr-FR" sz="2100" dirty="0">
                <a:solidFill>
                  <a:schemeClr val="tx1"/>
                </a:solidFill>
              </a:rPr>
              <a:t/>
            </a:r>
            <a:br>
              <a:rPr lang="fr-FR" sz="2100" dirty="0">
                <a:solidFill>
                  <a:schemeClr val="tx1"/>
                </a:solidFill>
              </a:rPr>
            </a:br>
            <a:r>
              <a:rPr lang="fr-FR" sz="2100" dirty="0" smtClean="0">
                <a:solidFill>
                  <a:schemeClr val="tx1"/>
                </a:solidFill>
              </a:rPr>
              <a:t>Odile </a:t>
            </a:r>
            <a:r>
              <a:rPr lang="fr-FR" sz="2100" dirty="0">
                <a:solidFill>
                  <a:schemeClr val="tx1"/>
                </a:solidFill>
              </a:rPr>
              <a:t>Tardy travaille sur l’école M-J-V, déchargée le lundi par Audrey </a:t>
            </a:r>
            <a:r>
              <a:rPr lang="fr-FR" sz="2100" dirty="0" err="1">
                <a:solidFill>
                  <a:schemeClr val="tx1"/>
                </a:solidFill>
              </a:rPr>
              <a:t>Beignier</a:t>
            </a:r>
            <a:r>
              <a:rPr lang="fr-FR" sz="2100" dirty="0">
                <a:solidFill>
                  <a:schemeClr val="tx1"/>
                </a:solidFill>
              </a:rPr>
              <a:t>.</a:t>
            </a:r>
            <a:br>
              <a:rPr lang="fr-FR" sz="2100" dirty="0">
                <a:solidFill>
                  <a:schemeClr val="tx1"/>
                </a:solidFill>
              </a:rPr>
            </a:br>
            <a:r>
              <a:rPr lang="fr-FR" sz="2100" dirty="0">
                <a:solidFill>
                  <a:schemeClr val="accent2"/>
                </a:solidFill>
              </a:rPr>
              <a:t>MS-GS</a:t>
            </a:r>
            <a:r>
              <a:rPr lang="fr-FR" sz="2100" dirty="0">
                <a:solidFill>
                  <a:schemeClr val="tx1"/>
                </a:solidFill>
              </a:rPr>
              <a:t/>
            </a:r>
            <a:br>
              <a:rPr lang="fr-FR" sz="2100" dirty="0">
                <a:solidFill>
                  <a:schemeClr val="tx1"/>
                </a:solidFill>
              </a:rPr>
            </a:br>
            <a:r>
              <a:rPr lang="fr-FR" sz="2100" dirty="0">
                <a:solidFill>
                  <a:schemeClr val="tx1"/>
                </a:solidFill>
              </a:rPr>
              <a:t>Elisabeth </a:t>
            </a:r>
            <a:r>
              <a:rPr lang="fr-FR" sz="2100" dirty="0" err="1" smtClean="0">
                <a:solidFill>
                  <a:schemeClr val="tx1"/>
                </a:solidFill>
              </a:rPr>
              <a:t>Coupat</a:t>
            </a:r>
            <a:r>
              <a:rPr lang="fr-FR" sz="2100" dirty="0" smtClean="0">
                <a:solidFill>
                  <a:schemeClr val="tx1"/>
                </a:solidFill>
              </a:rPr>
              <a:t> 100%</a:t>
            </a:r>
            <a:r>
              <a:rPr lang="fr-FR" sz="2100" dirty="0">
                <a:solidFill>
                  <a:schemeClr val="tx1"/>
                </a:solidFill>
              </a:rPr>
              <a:t/>
            </a:r>
            <a:br>
              <a:rPr lang="fr-FR" sz="2100" dirty="0">
                <a:solidFill>
                  <a:schemeClr val="tx1"/>
                </a:solidFill>
              </a:rPr>
            </a:br>
            <a:r>
              <a:rPr lang="fr-FR" sz="2100" dirty="0" smtClean="0">
                <a:solidFill>
                  <a:schemeClr val="accent2"/>
                </a:solidFill>
              </a:rPr>
              <a:t>CP</a:t>
            </a:r>
            <a:r>
              <a:rPr lang="fr-FR" sz="2100" dirty="0">
                <a:solidFill>
                  <a:schemeClr val="tx1"/>
                </a:solidFill>
              </a:rPr>
              <a:t/>
            </a:r>
            <a:br>
              <a:rPr lang="fr-FR" sz="2100" dirty="0">
                <a:solidFill>
                  <a:schemeClr val="tx1"/>
                </a:solidFill>
              </a:rPr>
            </a:br>
            <a:r>
              <a:rPr lang="fr-FR" sz="2100" dirty="0">
                <a:solidFill>
                  <a:schemeClr val="tx1"/>
                </a:solidFill>
              </a:rPr>
              <a:t>Véronique Martin le </a:t>
            </a:r>
            <a:r>
              <a:rPr lang="fr-FR" sz="2100" dirty="0" smtClean="0">
                <a:solidFill>
                  <a:schemeClr val="tx1"/>
                </a:solidFill>
              </a:rPr>
              <a:t>M-V reprise 100% le 15 mars</a:t>
            </a:r>
            <a:br>
              <a:rPr lang="fr-FR" sz="2100" dirty="0" smtClean="0">
                <a:solidFill>
                  <a:schemeClr val="tx1"/>
                </a:solidFill>
              </a:rPr>
            </a:br>
            <a:r>
              <a:rPr lang="fr-FR" sz="2100" dirty="0" smtClean="0">
                <a:solidFill>
                  <a:schemeClr val="accent2"/>
                </a:solidFill>
              </a:rPr>
              <a:t>CP-CE2</a:t>
            </a:r>
            <a:r>
              <a:rPr lang="fr-FR" sz="2100" dirty="0">
                <a:solidFill>
                  <a:schemeClr val="tx1"/>
                </a:solidFill>
              </a:rPr>
              <a:t/>
            </a:r>
            <a:br>
              <a:rPr lang="fr-FR" sz="2100" dirty="0">
                <a:solidFill>
                  <a:schemeClr val="tx1"/>
                </a:solidFill>
              </a:rPr>
            </a:br>
            <a:r>
              <a:rPr lang="fr-FR" sz="2100" dirty="0" smtClean="0">
                <a:solidFill>
                  <a:schemeClr val="tx1"/>
                </a:solidFill>
              </a:rPr>
              <a:t>Edwige Grand remplacée </a:t>
            </a:r>
            <a:r>
              <a:rPr lang="fr-FR" sz="2100" dirty="0">
                <a:solidFill>
                  <a:schemeClr val="tx1"/>
                </a:solidFill>
              </a:rPr>
              <a:t>par Julien </a:t>
            </a:r>
            <a:r>
              <a:rPr lang="fr-FR" sz="2100" dirty="0" err="1" smtClean="0">
                <a:solidFill>
                  <a:schemeClr val="tx1"/>
                </a:solidFill>
              </a:rPr>
              <a:t>Thiolière</a:t>
            </a:r>
            <a:r>
              <a:rPr lang="fr-FR" sz="2100" dirty="0">
                <a:solidFill>
                  <a:schemeClr val="tx1"/>
                </a:solidFill>
              </a:rPr>
              <a:t/>
            </a:r>
            <a:br>
              <a:rPr lang="fr-FR" sz="2100" dirty="0">
                <a:solidFill>
                  <a:schemeClr val="tx1"/>
                </a:solidFill>
              </a:rPr>
            </a:br>
            <a:r>
              <a:rPr lang="fr-FR" sz="2100" dirty="0">
                <a:solidFill>
                  <a:schemeClr val="accent2"/>
                </a:solidFill>
              </a:rPr>
              <a:t>CE1-CM1</a:t>
            </a:r>
            <a:r>
              <a:rPr lang="fr-FR" sz="2100" dirty="0">
                <a:solidFill>
                  <a:schemeClr val="tx1"/>
                </a:solidFill>
              </a:rPr>
              <a:t/>
            </a:r>
            <a:br>
              <a:rPr lang="fr-FR" sz="2100" dirty="0">
                <a:solidFill>
                  <a:schemeClr val="tx1"/>
                </a:solidFill>
              </a:rPr>
            </a:br>
            <a:r>
              <a:rPr lang="fr-FR" sz="2100" dirty="0">
                <a:solidFill>
                  <a:schemeClr val="tx1"/>
                </a:solidFill>
              </a:rPr>
              <a:t>Charlotte André L-M-J complétée par </a:t>
            </a:r>
            <a:r>
              <a:rPr lang="fr-FR" sz="2100" dirty="0" smtClean="0">
                <a:solidFill>
                  <a:schemeClr val="tx1"/>
                </a:solidFill>
              </a:rPr>
              <a:t>Cindy </a:t>
            </a:r>
            <a:r>
              <a:rPr lang="fr-FR" sz="2100" dirty="0" err="1" smtClean="0">
                <a:solidFill>
                  <a:schemeClr val="tx1"/>
                </a:solidFill>
              </a:rPr>
              <a:t>Viallon</a:t>
            </a:r>
            <a:r>
              <a:rPr lang="fr-FR" sz="2100" dirty="0" smtClean="0">
                <a:solidFill>
                  <a:schemeClr val="tx1"/>
                </a:solidFill>
              </a:rPr>
              <a:t> le </a:t>
            </a:r>
            <a:r>
              <a:rPr lang="fr-FR" sz="2100" dirty="0">
                <a:solidFill>
                  <a:schemeClr val="tx1"/>
                </a:solidFill>
              </a:rPr>
              <a:t>vendredi</a:t>
            </a:r>
            <a:br>
              <a:rPr lang="fr-FR" sz="2100" dirty="0">
                <a:solidFill>
                  <a:schemeClr val="tx1"/>
                </a:solidFill>
              </a:rPr>
            </a:br>
            <a:r>
              <a:rPr lang="fr-FR" sz="2100" dirty="0" smtClean="0">
                <a:solidFill>
                  <a:schemeClr val="accent2"/>
                </a:solidFill>
              </a:rPr>
              <a:t>CE1-CE2</a:t>
            </a:r>
            <a:r>
              <a:rPr lang="fr-FR" sz="2100" dirty="0">
                <a:solidFill>
                  <a:schemeClr val="tx1"/>
                </a:solidFill>
              </a:rPr>
              <a:t/>
            </a:r>
            <a:br>
              <a:rPr lang="fr-FR" sz="2100" dirty="0">
                <a:solidFill>
                  <a:schemeClr val="tx1"/>
                </a:solidFill>
              </a:rPr>
            </a:br>
            <a:r>
              <a:rPr lang="fr-FR" sz="2100" dirty="0">
                <a:solidFill>
                  <a:schemeClr val="tx1"/>
                </a:solidFill>
              </a:rPr>
              <a:t>Nicolas Poirier L-J-V complété par Noémie Rochette le mardi</a:t>
            </a:r>
            <a:br>
              <a:rPr lang="fr-FR" sz="2100" dirty="0">
                <a:solidFill>
                  <a:schemeClr val="tx1"/>
                </a:solidFill>
              </a:rPr>
            </a:br>
            <a:r>
              <a:rPr lang="fr-FR" sz="2100" dirty="0" smtClean="0">
                <a:solidFill>
                  <a:schemeClr val="accent2"/>
                </a:solidFill>
              </a:rPr>
              <a:t>CM1-CM2</a:t>
            </a:r>
            <a:r>
              <a:rPr lang="fr-FR" sz="2100" dirty="0">
                <a:solidFill>
                  <a:schemeClr val="tx1"/>
                </a:solidFill>
              </a:rPr>
              <a:t/>
            </a:r>
            <a:br>
              <a:rPr lang="fr-FR" sz="2100" dirty="0">
                <a:solidFill>
                  <a:schemeClr val="tx1"/>
                </a:solidFill>
              </a:rPr>
            </a:br>
            <a:r>
              <a:rPr lang="fr-FR" sz="2100" dirty="0" smtClean="0">
                <a:solidFill>
                  <a:schemeClr val="tx1"/>
                </a:solidFill>
              </a:rPr>
              <a:t>Philippe </a:t>
            </a:r>
            <a:r>
              <a:rPr lang="fr-FR" sz="2100" dirty="0" err="1" smtClean="0">
                <a:solidFill>
                  <a:schemeClr val="tx1"/>
                </a:solidFill>
              </a:rPr>
              <a:t>Adamski</a:t>
            </a:r>
            <a:r>
              <a:rPr lang="fr-FR" sz="2100" dirty="0" smtClean="0">
                <a:solidFill>
                  <a:schemeClr val="tx1"/>
                </a:solidFill>
              </a:rPr>
              <a:t> à 50%+Jordan </a:t>
            </a:r>
            <a:r>
              <a:rPr lang="fr-FR" sz="2100" dirty="0" err="1" smtClean="0">
                <a:solidFill>
                  <a:schemeClr val="tx1"/>
                </a:solidFill>
              </a:rPr>
              <a:t>Chapelon</a:t>
            </a:r>
            <a:r>
              <a:rPr lang="fr-FR" sz="2100" dirty="0" smtClean="0">
                <a:solidFill>
                  <a:schemeClr val="tx1"/>
                </a:solidFill>
              </a:rPr>
              <a:t> (qui </a:t>
            </a:r>
            <a:r>
              <a:rPr lang="fr-FR" sz="2100" dirty="0">
                <a:solidFill>
                  <a:schemeClr val="tx1"/>
                </a:solidFill>
              </a:rPr>
              <a:t>remplace Valérie </a:t>
            </a:r>
            <a:r>
              <a:rPr lang="fr-FR" sz="2100" dirty="0" err="1" smtClean="0">
                <a:solidFill>
                  <a:schemeClr val="tx1"/>
                </a:solidFill>
              </a:rPr>
              <a:t>Rolhion</a:t>
            </a:r>
            <a:r>
              <a:rPr lang="fr-FR" sz="2100" dirty="0" smtClean="0">
                <a:solidFill>
                  <a:schemeClr val="tx1"/>
                </a:solidFill>
              </a:rPr>
              <a:t>) puis reprise à 100% Philippe </a:t>
            </a:r>
            <a:r>
              <a:rPr lang="fr-FR" sz="2100" dirty="0" err="1" smtClean="0">
                <a:solidFill>
                  <a:schemeClr val="tx1"/>
                </a:solidFill>
              </a:rPr>
              <a:t>Adamski</a:t>
            </a:r>
            <a:r>
              <a:rPr lang="fr-FR" sz="2100" dirty="0" smtClean="0">
                <a:solidFill>
                  <a:schemeClr val="tx1"/>
                </a:solidFill>
              </a:rPr>
              <a:t> du 17mars =&gt;1</a:t>
            </a:r>
            <a:r>
              <a:rPr lang="fr-FR" sz="2100" baseline="30000" dirty="0" smtClean="0">
                <a:solidFill>
                  <a:schemeClr val="tx1"/>
                </a:solidFill>
              </a:rPr>
              <a:t>er</a:t>
            </a:r>
            <a:r>
              <a:rPr lang="fr-FR" sz="2100" dirty="0" smtClean="0">
                <a:solidFill>
                  <a:schemeClr val="tx1"/>
                </a:solidFill>
              </a:rPr>
              <a:t> avril (date fin AT Valérie </a:t>
            </a:r>
            <a:r>
              <a:rPr lang="fr-FR" sz="2100" dirty="0" err="1" smtClean="0">
                <a:solidFill>
                  <a:schemeClr val="tx1"/>
                </a:solidFill>
              </a:rPr>
              <a:t>Rolhion</a:t>
            </a:r>
            <a:r>
              <a:rPr lang="fr-FR" sz="2100" dirty="0" smtClean="0">
                <a:solidFill>
                  <a:schemeClr val="tx1"/>
                </a:solidFill>
              </a:rPr>
              <a:t>)</a:t>
            </a:r>
            <a:endParaRPr lang="fr-FR" sz="2100" dirty="0">
              <a:solidFill>
                <a:schemeClr val="tx1"/>
              </a:solidFill>
            </a:endParaRPr>
          </a:p>
        </p:txBody>
      </p:sp>
    </p:spTree>
    <p:extLst>
      <p:ext uri="{BB962C8B-B14F-4D97-AF65-F5344CB8AC3E}">
        <p14:creationId xmlns:p14="http://schemas.microsoft.com/office/powerpoint/2010/main" val="2417653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599"/>
            <a:ext cx="8596668" cy="5623775"/>
          </a:xfrm>
        </p:spPr>
        <p:txBody>
          <a:bodyPr/>
          <a:lstStyle/>
          <a:p>
            <a:r>
              <a:rPr lang="fr-FR" sz="3200" dirty="0" smtClean="0">
                <a:solidFill>
                  <a:schemeClr val="tx1"/>
                </a:solidFill>
              </a:rPr>
              <a:t>Les ATSEMs sur le temps scolaire:</a:t>
            </a:r>
            <a:br>
              <a:rPr lang="fr-FR" sz="3200" dirty="0" smtClean="0">
                <a:solidFill>
                  <a:schemeClr val="tx1"/>
                </a:solidFill>
              </a:rPr>
            </a:br>
            <a:r>
              <a:rPr lang="fr-FR" sz="2400" dirty="0" smtClean="0">
                <a:solidFill>
                  <a:schemeClr val="tx1"/>
                </a:solidFill>
              </a:rPr>
              <a:t>Brigitte Brunon/ </a:t>
            </a:r>
            <a:r>
              <a:rPr lang="fr-FR" sz="2400" dirty="0">
                <a:solidFill>
                  <a:schemeClr val="tx1"/>
                </a:solidFill>
              </a:rPr>
              <a:t>Emma </a:t>
            </a:r>
            <a:r>
              <a:rPr lang="fr-FR" sz="2400" dirty="0" smtClean="0">
                <a:solidFill>
                  <a:schemeClr val="tx1"/>
                </a:solidFill>
              </a:rPr>
              <a:t>Bray/ </a:t>
            </a:r>
            <a:r>
              <a:rPr lang="fr-FR" sz="2400" dirty="0">
                <a:solidFill>
                  <a:schemeClr val="tx1"/>
                </a:solidFill>
              </a:rPr>
              <a:t>Caroline </a:t>
            </a:r>
            <a:r>
              <a:rPr lang="fr-FR" sz="2400" dirty="0" smtClean="0">
                <a:solidFill>
                  <a:schemeClr val="tx1"/>
                </a:solidFill>
              </a:rPr>
              <a:t>Moysan/ Régine Padel</a:t>
            </a:r>
            <a:br>
              <a:rPr lang="fr-FR" sz="2400" dirty="0" smtClean="0">
                <a:solidFill>
                  <a:schemeClr val="tx1"/>
                </a:solidFill>
              </a:rPr>
            </a:br>
            <a:r>
              <a:rPr lang="fr-FR" sz="2400" dirty="0" smtClean="0">
                <a:solidFill>
                  <a:schemeClr val="tx1"/>
                </a:solidFill>
              </a:rPr>
              <a:t>qui assurent temps garderie, ATSEM classes Mat., cantine, étude, ménage.</a:t>
            </a:r>
            <a:br>
              <a:rPr lang="fr-FR" sz="2400" dirty="0" smtClean="0">
                <a:solidFill>
                  <a:schemeClr val="tx1"/>
                </a:solidFill>
              </a:rPr>
            </a:br>
            <a:r>
              <a:rPr lang="fr-FR" sz="2400" dirty="0">
                <a:solidFill>
                  <a:schemeClr val="tx1"/>
                </a:solidFill>
              </a:rPr>
              <a:t/>
            </a:r>
            <a:br>
              <a:rPr lang="fr-FR" sz="2400" dirty="0">
                <a:solidFill>
                  <a:schemeClr val="tx1"/>
                </a:solidFill>
              </a:rPr>
            </a:br>
            <a:r>
              <a:rPr lang="fr-FR" sz="3200" dirty="0">
                <a:solidFill>
                  <a:schemeClr val="tx1"/>
                </a:solidFill>
              </a:rPr>
              <a:t>Assistante d’Elève en Situation de Handicap </a:t>
            </a:r>
            <a:r>
              <a:rPr lang="fr-FR" sz="3200" dirty="0" smtClean="0">
                <a:solidFill>
                  <a:schemeClr val="tx1"/>
                </a:solidFill>
              </a:rPr>
              <a:t>:</a:t>
            </a:r>
            <a:br>
              <a:rPr lang="fr-FR" sz="3200" dirty="0" smtClean="0">
                <a:solidFill>
                  <a:schemeClr val="tx1"/>
                </a:solidFill>
              </a:rPr>
            </a:br>
            <a:r>
              <a:rPr lang="fr-FR" sz="2400" dirty="0" smtClean="0">
                <a:solidFill>
                  <a:schemeClr val="tx1"/>
                </a:solidFill>
              </a:rPr>
              <a:t>Crystel Célarié mutualisée</a:t>
            </a:r>
            <a:br>
              <a:rPr lang="fr-FR" sz="2400" dirty="0" smtClean="0">
                <a:solidFill>
                  <a:schemeClr val="tx1"/>
                </a:solidFill>
              </a:rPr>
            </a:br>
            <a:r>
              <a:rPr lang="fr-FR" sz="2400" dirty="0" smtClean="0">
                <a:solidFill>
                  <a:schemeClr val="tx1"/>
                </a:solidFill>
              </a:rPr>
              <a:t>Sabrina Trivis mutualisée, arrivée en février suite à la scolarisation (CE1-CE2) d’un élève notifié en classe de CE1</a:t>
            </a:r>
            <a:br>
              <a:rPr lang="fr-FR" sz="2400" dirty="0" smtClean="0">
                <a:solidFill>
                  <a:schemeClr val="tx1"/>
                </a:solidFill>
              </a:rPr>
            </a:br>
            <a:r>
              <a:rPr lang="fr-FR" sz="2400" dirty="0" smtClean="0">
                <a:solidFill>
                  <a:schemeClr val="tx1"/>
                </a:solidFill>
              </a:rPr>
              <a:t/>
            </a:r>
            <a:br>
              <a:rPr lang="fr-FR" sz="2400" dirty="0" smtClean="0">
                <a:solidFill>
                  <a:schemeClr val="tx1"/>
                </a:solidFill>
              </a:rPr>
            </a:br>
            <a:r>
              <a:rPr lang="fr-FR" sz="2400" dirty="0" smtClean="0">
                <a:solidFill>
                  <a:schemeClr val="tx1"/>
                </a:solidFill>
              </a:rPr>
              <a:t>pour accompagnement de 4 élèves (dossiers notifiés MDPH)</a:t>
            </a:r>
            <a:endParaRPr lang="fr-FR" sz="2400" dirty="0">
              <a:solidFill>
                <a:schemeClr val="tx1"/>
              </a:solidFill>
            </a:endParaRPr>
          </a:p>
        </p:txBody>
      </p:sp>
    </p:spTree>
    <p:extLst>
      <p:ext uri="{BB962C8B-B14F-4D97-AF65-F5344CB8AC3E}">
        <p14:creationId xmlns:p14="http://schemas.microsoft.com/office/powerpoint/2010/main" val="1751437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9001" y="583841"/>
            <a:ext cx="8596668" cy="5533623"/>
          </a:xfrm>
        </p:spPr>
        <p:txBody>
          <a:bodyPr>
            <a:normAutofit/>
          </a:bodyPr>
          <a:lstStyle/>
          <a:p>
            <a:r>
              <a:rPr lang="fr-FR" sz="2200" dirty="0" smtClean="0">
                <a:solidFill>
                  <a:schemeClr val="tx1"/>
                </a:solidFill>
              </a:rPr>
              <a:t>Dates et évènements à venir:</a:t>
            </a:r>
            <a:br>
              <a:rPr lang="fr-FR" sz="2200" dirty="0" smtClean="0">
                <a:solidFill>
                  <a:schemeClr val="tx1"/>
                </a:solidFill>
              </a:rPr>
            </a:br>
            <a:r>
              <a:rPr lang="fr-FR" sz="2200" dirty="0">
                <a:solidFill>
                  <a:schemeClr val="tx1"/>
                </a:solidFill>
              </a:rPr>
              <a:t/>
            </a:r>
            <a:br>
              <a:rPr lang="fr-FR" sz="2200" dirty="0">
                <a:solidFill>
                  <a:schemeClr val="tx1"/>
                </a:solidFill>
              </a:rPr>
            </a:br>
            <a:r>
              <a:rPr lang="fr-FR" sz="2200" dirty="0" err="1" smtClean="0">
                <a:solidFill>
                  <a:schemeClr val="tx1"/>
                </a:solidFill>
              </a:rPr>
              <a:t>rando</a:t>
            </a:r>
            <a:r>
              <a:rPr lang="fr-FR" sz="2200" dirty="0" smtClean="0">
                <a:solidFill>
                  <a:schemeClr val="tx1"/>
                </a:solidFill>
              </a:rPr>
              <a:t> de l’Etang </a:t>
            </a:r>
            <a:r>
              <a:rPr lang="fr-FR" sz="2200" smtClean="0">
                <a:solidFill>
                  <a:schemeClr val="tx1"/>
                </a:solidFill>
              </a:rPr>
              <a:t>le samedi 11 </a:t>
            </a:r>
            <a:r>
              <a:rPr lang="fr-FR" sz="2200" dirty="0" smtClean="0">
                <a:solidFill>
                  <a:schemeClr val="tx1"/>
                </a:solidFill>
              </a:rPr>
              <a:t>juin</a:t>
            </a:r>
            <a:br>
              <a:rPr lang="fr-FR" sz="2200" dirty="0" smtClean="0">
                <a:solidFill>
                  <a:schemeClr val="tx1"/>
                </a:solidFill>
              </a:rPr>
            </a:br>
            <a:r>
              <a:rPr lang="fr-FR" sz="2200" dirty="0">
                <a:solidFill>
                  <a:schemeClr val="tx1"/>
                </a:solidFill>
              </a:rPr>
              <a:t/>
            </a:r>
            <a:br>
              <a:rPr lang="fr-FR" sz="2200" dirty="0">
                <a:solidFill>
                  <a:schemeClr val="tx1"/>
                </a:solidFill>
              </a:rPr>
            </a:br>
            <a:r>
              <a:rPr lang="fr-FR" sz="2200" dirty="0" smtClean="0">
                <a:solidFill>
                  <a:schemeClr val="tx1"/>
                </a:solidFill>
              </a:rPr>
              <a:t>fête de l’école le vendredi 1</a:t>
            </a:r>
            <a:r>
              <a:rPr lang="fr-FR" sz="2200" baseline="30000" dirty="0" smtClean="0">
                <a:solidFill>
                  <a:schemeClr val="tx1"/>
                </a:solidFill>
              </a:rPr>
              <a:t>er</a:t>
            </a:r>
            <a:r>
              <a:rPr lang="fr-FR" sz="2200" dirty="0" smtClean="0">
                <a:solidFill>
                  <a:schemeClr val="tx1"/>
                </a:solidFill>
              </a:rPr>
              <a:t> juillet</a:t>
            </a:r>
            <a:endParaRPr lang="fr-FR" sz="2200" dirty="0">
              <a:solidFill>
                <a:schemeClr val="tx1"/>
              </a:solidFill>
            </a:endParaRPr>
          </a:p>
        </p:txBody>
      </p:sp>
    </p:spTree>
    <p:extLst>
      <p:ext uri="{BB962C8B-B14F-4D97-AF65-F5344CB8AC3E}">
        <p14:creationId xmlns:p14="http://schemas.microsoft.com/office/powerpoint/2010/main" val="1108745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99751"/>
            <a:ext cx="8596668" cy="5533623"/>
          </a:xfrm>
        </p:spPr>
        <p:txBody>
          <a:bodyPr>
            <a:normAutofit/>
          </a:bodyPr>
          <a:lstStyle/>
          <a:p>
            <a:r>
              <a:rPr lang="fr-FR" dirty="0" smtClean="0">
                <a:solidFill>
                  <a:schemeClr val="tx1"/>
                </a:solidFill>
              </a:rPr>
              <a:t>Commission travaux:</a:t>
            </a:r>
            <a:br>
              <a:rPr lang="fr-FR" dirty="0" smtClean="0">
                <a:solidFill>
                  <a:schemeClr val="tx1"/>
                </a:solidFill>
              </a:rPr>
            </a:br>
            <a:r>
              <a:rPr lang="fr-FR" dirty="0" smtClean="0">
                <a:solidFill>
                  <a:schemeClr val="tx1"/>
                </a:solidFill>
              </a:rPr>
              <a:t>prévoir une date</a:t>
            </a:r>
            <a:br>
              <a:rPr lang="fr-FR" dirty="0" smtClean="0">
                <a:solidFill>
                  <a:schemeClr val="tx1"/>
                </a:solidFill>
              </a:rPr>
            </a:br>
            <a:r>
              <a:rPr lang="fr-FR" dirty="0" smtClean="0">
                <a:solidFill>
                  <a:schemeClr val="tx1"/>
                </a:solidFill>
              </a:rPr>
              <a:t/>
            </a:r>
            <a:br>
              <a:rPr lang="fr-FR" dirty="0" smtClean="0">
                <a:solidFill>
                  <a:schemeClr val="tx1"/>
                </a:solidFill>
              </a:rPr>
            </a:br>
            <a:r>
              <a:rPr lang="fr-FR" sz="2400" dirty="0" smtClean="0">
                <a:solidFill>
                  <a:schemeClr val="tx1"/>
                </a:solidFill>
              </a:rPr>
              <a:t>Pour rappel:</a:t>
            </a:r>
            <a:r>
              <a:rPr lang="fr-FR" sz="2400" dirty="0">
                <a:solidFill>
                  <a:schemeClr val="tx1"/>
                </a:solidFill>
              </a:rPr>
              <a:t/>
            </a:r>
            <a:br>
              <a:rPr lang="fr-FR" sz="2400" dirty="0">
                <a:solidFill>
                  <a:schemeClr val="tx1"/>
                </a:solidFill>
              </a:rPr>
            </a:br>
            <a:r>
              <a:rPr lang="fr-FR" sz="2400" dirty="0">
                <a:solidFill>
                  <a:schemeClr val="tx1"/>
                </a:solidFill>
              </a:rPr>
              <a:t/>
            </a:r>
            <a:br>
              <a:rPr lang="fr-FR" sz="2400" dirty="0">
                <a:solidFill>
                  <a:schemeClr val="tx1"/>
                </a:solidFill>
              </a:rPr>
            </a:br>
            <a:r>
              <a:rPr lang="fr-FR" sz="2400" dirty="0">
                <a:solidFill>
                  <a:schemeClr val="tx1"/>
                </a:solidFill>
              </a:rPr>
              <a:t>1,2 parents </a:t>
            </a:r>
            <a:r>
              <a:rPr lang="fr-FR" sz="2400" dirty="0" smtClean="0">
                <a:solidFill>
                  <a:schemeClr val="tx1"/>
                </a:solidFill>
              </a:rPr>
              <a:t>élus: Emmanuelle Rey + Katia </a:t>
            </a:r>
            <a:r>
              <a:rPr lang="fr-FR" sz="2400" dirty="0" err="1" smtClean="0">
                <a:solidFill>
                  <a:schemeClr val="tx1"/>
                </a:solidFill>
              </a:rPr>
              <a:t>Bommersbach</a:t>
            </a:r>
            <a:r>
              <a:rPr lang="fr-FR" sz="2400" dirty="0">
                <a:solidFill>
                  <a:schemeClr val="tx1"/>
                </a:solidFill>
              </a:rPr>
              <a:t/>
            </a:r>
            <a:br>
              <a:rPr lang="fr-FR" sz="2400" dirty="0">
                <a:solidFill>
                  <a:schemeClr val="tx1"/>
                </a:solidFill>
              </a:rPr>
            </a:br>
            <a:r>
              <a:rPr lang="fr-FR" sz="2400" dirty="0">
                <a:solidFill>
                  <a:schemeClr val="tx1"/>
                </a:solidFill>
              </a:rPr>
              <a:t>1,2 représentants élèves (si nécessaire)</a:t>
            </a:r>
            <a:br>
              <a:rPr lang="fr-FR" sz="2400" dirty="0">
                <a:solidFill>
                  <a:schemeClr val="tx1"/>
                </a:solidFill>
              </a:rPr>
            </a:br>
            <a:r>
              <a:rPr lang="fr-FR" sz="2400" dirty="0">
                <a:solidFill>
                  <a:schemeClr val="tx1"/>
                </a:solidFill>
              </a:rPr>
              <a:t>1,2 directeur / membre de l’équipe enseignante</a:t>
            </a:r>
            <a:br>
              <a:rPr lang="fr-FR" sz="2400" dirty="0">
                <a:solidFill>
                  <a:schemeClr val="tx1"/>
                </a:solidFill>
              </a:rPr>
            </a:br>
            <a:r>
              <a:rPr lang="fr-FR" sz="2400" dirty="0">
                <a:solidFill>
                  <a:schemeClr val="tx1"/>
                </a:solidFill>
              </a:rPr>
              <a:t>1 ATSEM</a:t>
            </a:r>
            <a:br>
              <a:rPr lang="fr-FR" sz="2400" dirty="0">
                <a:solidFill>
                  <a:schemeClr val="tx1"/>
                </a:solidFill>
              </a:rPr>
            </a:br>
            <a:r>
              <a:rPr lang="fr-FR" sz="2400" dirty="0">
                <a:solidFill>
                  <a:schemeClr val="tx1"/>
                </a:solidFill>
              </a:rPr>
              <a:t>1 élu</a:t>
            </a:r>
            <a:br>
              <a:rPr lang="fr-FR" sz="2400" dirty="0">
                <a:solidFill>
                  <a:schemeClr val="tx1"/>
                </a:solidFill>
              </a:rPr>
            </a:br>
            <a:r>
              <a:rPr lang="fr-FR" sz="2400" dirty="0">
                <a:solidFill>
                  <a:schemeClr val="tx1"/>
                </a:solidFill>
              </a:rPr>
              <a:t>1 responsable service technique</a:t>
            </a:r>
            <a:endParaRPr lang="fr-FR" sz="2200" dirty="0">
              <a:solidFill>
                <a:schemeClr val="tx1"/>
              </a:solidFill>
            </a:endParaRPr>
          </a:p>
        </p:txBody>
      </p:sp>
    </p:spTree>
    <p:extLst>
      <p:ext uri="{BB962C8B-B14F-4D97-AF65-F5344CB8AC3E}">
        <p14:creationId xmlns:p14="http://schemas.microsoft.com/office/powerpoint/2010/main" val="3664059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599"/>
            <a:ext cx="8596668" cy="5713927"/>
          </a:xfrm>
        </p:spPr>
        <p:txBody>
          <a:bodyPr/>
          <a:lstStyle/>
          <a:p>
            <a:r>
              <a:rPr lang="fr-FR" dirty="0" smtClean="0">
                <a:solidFill>
                  <a:schemeClr val="tx1"/>
                </a:solidFill>
              </a:rPr>
              <a:t>Questions diverses:</a:t>
            </a:r>
            <a:br>
              <a:rPr lang="fr-FR" dirty="0" smtClean="0">
                <a:solidFill>
                  <a:schemeClr val="tx1"/>
                </a:solidFill>
              </a:rPr>
            </a:br>
            <a:r>
              <a:rPr lang="fr-FR" dirty="0" smtClean="0">
                <a:solidFill>
                  <a:schemeClr val="tx1"/>
                </a:solidFill>
              </a:rPr>
              <a:t>. </a:t>
            </a:r>
            <a:r>
              <a:rPr lang="fr-FR" sz="2000" dirty="0" smtClean="0"/>
              <a:t>consommations </a:t>
            </a:r>
            <a:r>
              <a:rPr lang="fr-FR" sz="2000" dirty="0"/>
              <a:t>(fluides) et du ménage réalisé à l'école de </a:t>
            </a:r>
            <a:r>
              <a:rPr lang="fr-FR" sz="2000" dirty="0" smtClean="0"/>
              <a:t>l’Étang</a:t>
            </a:r>
            <a:br>
              <a:rPr lang="fr-FR" sz="2000" dirty="0" smtClean="0"/>
            </a:br>
            <a:r>
              <a:rPr lang="fr-FR" sz="2000" dirty="0" smtClean="0"/>
              <a:t>-Consommation électricité</a:t>
            </a:r>
            <a:br>
              <a:rPr lang="fr-FR" sz="2000" dirty="0" smtClean="0"/>
            </a:br>
            <a:r>
              <a:rPr lang="fr-FR" sz="2000" dirty="0" smtClean="0"/>
              <a:t>-Incident de cantine: « Intoxication »</a:t>
            </a:r>
            <a:br>
              <a:rPr lang="fr-FR" sz="2000" dirty="0" smtClean="0"/>
            </a:br>
            <a:r>
              <a:rPr lang="fr-FR" sz="2000" dirty="0" smtClean="0"/>
              <a:t>-Commission travaux: aura lieu le 24/03 à 18h</a:t>
            </a:r>
            <a:br>
              <a:rPr lang="fr-FR" sz="2000" dirty="0" smtClean="0"/>
            </a:br>
            <a:r>
              <a:rPr lang="fr-FR" sz="2000" dirty="0" smtClean="0"/>
              <a:t>-Commission cantine: aura lieu le 12/04 </a:t>
            </a:r>
            <a:r>
              <a:rPr lang="fr-FR" sz="2000" dirty="0"/>
              <a:t>à 18h</a:t>
            </a:r>
            <a:r>
              <a:rPr lang="fr-FR" sz="2000" dirty="0" smtClean="0">
                <a:solidFill>
                  <a:schemeClr val="tx1"/>
                </a:solidFill>
              </a:rPr>
              <a:t/>
            </a:r>
            <a:br>
              <a:rPr lang="fr-FR" sz="2000" dirty="0" smtClean="0">
                <a:solidFill>
                  <a:schemeClr val="tx1"/>
                </a:solidFill>
              </a:rPr>
            </a:br>
            <a:r>
              <a:rPr lang="fr-FR" sz="2000" dirty="0" smtClean="0">
                <a:solidFill>
                  <a:schemeClr val="tx1"/>
                </a:solidFill>
              </a:rPr>
              <a:t>-Le carnaval mardi 1</a:t>
            </a:r>
            <a:r>
              <a:rPr lang="fr-FR" sz="2000" baseline="30000" dirty="0" smtClean="0">
                <a:solidFill>
                  <a:schemeClr val="tx1"/>
                </a:solidFill>
              </a:rPr>
              <a:t>er</a:t>
            </a:r>
            <a:r>
              <a:rPr lang="fr-FR" sz="2000" dirty="0" smtClean="0">
                <a:solidFill>
                  <a:schemeClr val="tx1"/>
                </a:solidFill>
              </a:rPr>
              <a:t> mars n’a pas eu lieu à l’école par décision de conseil </a:t>
            </a:r>
            <a:r>
              <a:rPr lang="fr-FR" sz="2000" smtClean="0">
                <a:solidFill>
                  <a:schemeClr val="tx1"/>
                </a:solidFill>
              </a:rPr>
              <a:t>des maîtres. </a:t>
            </a:r>
            <a:endParaRPr lang="fr-FR" sz="2000" dirty="0">
              <a:solidFill>
                <a:schemeClr val="tx1"/>
              </a:solidFill>
            </a:endParaRPr>
          </a:p>
        </p:txBody>
      </p:sp>
    </p:spTree>
    <p:extLst>
      <p:ext uri="{BB962C8B-B14F-4D97-AF65-F5344CB8AC3E}">
        <p14:creationId xmlns:p14="http://schemas.microsoft.com/office/powerpoint/2010/main" val="302597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599"/>
            <a:ext cx="8596668" cy="5572259"/>
          </a:xfrm>
        </p:spPr>
        <p:txBody>
          <a:bodyPr>
            <a:normAutofit fontScale="90000"/>
          </a:bodyPr>
          <a:lstStyle/>
          <a:p>
            <a:r>
              <a:rPr lang="fr-FR" dirty="0" smtClean="0">
                <a:solidFill>
                  <a:schemeClr val="tx1"/>
                </a:solidFill>
              </a:rPr>
              <a:t>Merci pour votre présence, votre participation ce soir,</a:t>
            </a:r>
            <a:br>
              <a:rPr lang="fr-FR" dirty="0" smtClean="0">
                <a:solidFill>
                  <a:schemeClr val="tx1"/>
                </a:solidFill>
              </a:rPr>
            </a:br>
            <a:r>
              <a:rPr lang="fr-FR" dirty="0" smtClean="0">
                <a:solidFill>
                  <a:schemeClr val="tx1"/>
                </a:solidFill>
              </a:rPr>
              <a:t>le CR vous sera transmis par email pour relecture et validation avant diffusion aux familles.</a:t>
            </a:r>
            <a:br>
              <a:rPr lang="fr-FR" dirty="0" smtClean="0">
                <a:solidFill>
                  <a:schemeClr val="tx1"/>
                </a:solidFill>
              </a:rPr>
            </a:br>
            <a:r>
              <a:rPr lang="fr-FR" dirty="0" smtClean="0">
                <a:solidFill>
                  <a:schemeClr val="tx1"/>
                </a:solidFill>
              </a:rPr>
              <a:t/>
            </a:r>
            <a:br>
              <a:rPr lang="fr-FR" dirty="0" smtClean="0">
                <a:solidFill>
                  <a:schemeClr val="tx1"/>
                </a:solidFill>
              </a:rPr>
            </a:br>
            <a:r>
              <a:rPr lang="fr-FR" dirty="0" smtClean="0">
                <a:solidFill>
                  <a:schemeClr val="tx1"/>
                </a:solidFill>
              </a:rPr>
              <a:t>Bonne soirée</a:t>
            </a:r>
            <a:br>
              <a:rPr lang="fr-FR" dirty="0" smtClean="0">
                <a:solidFill>
                  <a:schemeClr val="tx1"/>
                </a:solidFill>
              </a:rPr>
            </a:br>
            <a:r>
              <a:rPr lang="fr-FR" dirty="0">
                <a:solidFill>
                  <a:schemeClr val="tx1"/>
                </a:solidFill>
              </a:rPr>
              <a:t/>
            </a:r>
            <a:br>
              <a:rPr lang="fr-FR" dirty="0">
                <a:solidFill>
                  <a:schemeClr val="tx1"/>
                </a:solidFill>
              </a:rPr>
            </a:br>
            <a:r>
              <a:rPr lang="fr-FR" dirty="0" smtClean="0">
                <a:solidFill>
                  <a:schemeClr val="tx1"/>
                </a:solidFill>
              </a:rPr>
              <a:t/>
            </a:r>
            <a:br>
              <a:rPr lang="fr-FR" dirty="0" smtClean="0">
                <a:solidFill>
                  <a:schemeClr val="tx1"/>
                </a:solidFill>
              </a:rPr>
            </a:br>
            <a:r>
              <a:rPr lang="fr-FR" dirty="0" smtClean="0">
                <a:solidFill>
                  <a:schemeClr val="tx1"/>
                </a:solidFill>
              </a:rPr>
              <a:t>N.Poirier </a:t>
            </a:r>
            <a:endParaRPr lang="fr-FR" dirty="0">
              <a:solidFill>
                <a:schemeClr val="tx1"/>
              </a:solidFill>
            </a:endParaRPr>
          </a:p>
        </p:txBody>
      </p:sp>
      <p:pic>
        <p:nvPicPr>
          <p:cNvPr id="3" name="Image 2" descr="logo ecole"/>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138670" y="3395728"/>
            <a:ext cx="3120509" cy="2709476"/>
          </a:xfrm>
          <a:prstGeom prst="rect">
            <a:avLst/>
          </a:prstGeom>
          <a:noFill/>
          <a:ln>
            <a:noFill/>
          </a:ln>
        </p:spPr>
      </p:pic>
    </p:spTree>
    <p:extLst>
      <p:ext uri="{BB962C8B-B14F-4D97-AF65-F5344CB8AC3E}">
        <p14:creationId xmlns:p14="http://schemas.microsoft.com/office/powerpoint/2010/main" val="722097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9757" y="480810"/>
            <a:ext cx="8596668" cy="4889679"/>
          </a:xfrm>
        </p:spPr>
        <p:txBody>
          <a:bodyPr>
            <a:normAutofit fontScale="90000"/>
          </a:bodyPr>
          <a:lstStyle/>
          <a:p>
            <a:r>
              <a:rPr lang="fr-FR" sz="2400" dirty="0">
                <a:solidFill>
                  <a:schemeClr val="tx1"/>
                </a:solidFill>
              </a:rPr>
              <a:t>Rappel </a:t>
            </a:r>
            <a:r>
              <a:rPr lang="fr-FR" sz="2400" dirty="0" smtClean="0">
                <a:solidFill>
                  <a:schemeClr val="tx1"/>
                </a:solidFill>
              </a:rPr>
              <a:t>:</a:t>
            </a:r>
            <a:br>
              <a:rPr lang="fr-FR" sz="2400" dirty="0" smtClean="0">
                <a:solidFill>
                  <a:schemeClr val="tx1"/>
                </a:solidFill>
              </a:rPr>
            </a:br>
            <a:r>
              <a:rPr lang="fr-FR" sz="2400" dirty="0">
                <a:solidFill>
                  <a:schemeClr val="tx1"/>
                </a:solidFill>
              </a:rPr>
              <a:t/>
            </a:r>
            <a:br>
              <a:rPr lang="fr-FR" sz="2400" dirty="0">
                <a:solidFill>
                  <a:schemeClr val="tx1"/>
                </a:solidFill>
              </a:rPr>
            </a:br>
            <a:r>
              <a:rPr lang="fr-FR" sz="2400" dirty="0" smtClean="0">
                <a:solidFill>
                  <a:schemeClr val="tx1"/>
                </a:solidFill>
              </a:rPr>
              <a:t>Le </a:t>
            </a:r>
            <a:r>
              <a:rPr lang="fr-FR" sz="2400" dirty="0">
                <a:solidFill>
                  <a:schemeClr val="tx1"/>
                </a:solidFill>
              </a:rPr>
              <a:t>conseil d'école se réunit une fois par trimestre, c’est le deuxième conseil de l’année scolaire</a:t>
            </a:r>
            <a:r>
              <a:rPr lang="fr-FR" sz="2400" dirty="0" smtClean="0">
                <a:solidFill>
                  <a:schemeClr val="tx1"/>
                </a:solidFill>
              </a:rPr>
              <a:t>.</a:t>
            </a:r>
            <a:br>
              <a:rPr lang="fr-FR" sz="2400" dirty="0" smtClean="0">
                <a:solidFill>
                  <a:schemeClr val="tx1"/>
                </a:solidFill>
              </a:rPr>
            </a:br>
            <a:r>
              <a:rPr lang="fr-FR" sz="2400" dirty="0">
                <a:solidFill>
                  <a:schemeClr val="tx1"/>
                </a:solidFill>
              </a:rPr>
              <a:t/>
            </a:r>
            <a:br>
              <a:rPr lang="fr-FR" sz="2400" dirty="0">
                <a:solidFill>
                  <a:schemeClr val="tx1"/>
                </a:solidFill>
              </a:rPr>
            </a:br>
            <a:r>
              <a:rPr lang="fr-FR" sz="2400" dirty="0">
                <a:solidFill>
                  <a:schemeClr val="tx1"/>
                </a:solidFill>
              </a:rPr>
              <a:t>Le conseil d’école est un organe de concertation institutionnel doté de compétences </a:t>
            </a:r>
            <a:r>
              <a:rPr lang="fr-FR" sz="2400" dirty="0" smtClean="0">
                <a:solidFill>
                  <a:schemeClr val="tx1"/>
                </a:solidFill>
              </a:rPr>
              <a:t>décisionnelles.</a:t>
            </a:r>
            <a:br>
              <a:rPr lang="fr-FR" sz="2400" dirty="0" smtClean="0">
                <a:solidFill>
                  <a:schemeClr val="tx1"/>
                </a:solidFill>
              </a:rPr>
            </a:br>
            <a:r>
              <a:rPr lang="fr-FR" sz="2400" dirty="0">
                <a:solidFill>
                  <a:schemeClr val="tx1"/>
                </a:solidFill>
              </a:rPr>
              <a:t/>
            </a:r>
            <a:br>
              <a:rPr lang="fr-FR" sz="2400" dirty="0">
                <a:solidFill>
                  <a:schemeClr val="tx1"/>
                </a:solidFill>
              </a:rPr>
            </a:br>
            <a:r>
              <a:rPr lang="fr-FR" sz="2400" dirty="0" smtClean="0">
                <a:solidFill>
                  <a:schemeClr val="tx1"/>
                </a:solidFill>
              </a:rPr>
              <a:t>Le </a:t>
            </a:r>
            <a:r>
              <a:rPr lang="fr-FR" sz="2400" dirty="0">
                <a:solidFill>
                  <a:schemeClr val="tx1"/>
                </a:solidFill>
              </a:rPr>
              <a:t>conseil d’école vote le règlement intérieur et adopte le projet d’école. Il donne son avis et fait des suggestions sur le fonctionnement de l’école et sur toutes les questions qui intéressent la vie de l’école : comme par exemple les activités périscolaires, restauration scolaire, hygiène scolaire, sécurité des enfants...</a:t>
            </a:r>
          </a:p>
        </p:txBody>
      </p:sp>
    </p:spTree>
    <p:extLst>
      <p:ext uri="{BB962C8B-B14F-4D97-AF65-F5344CB8AC3E}">
        <p14:creationId xmlns:p14="http://schemas.microsoft.com/office/powerpoint/2010/main" val="3904285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7666" y="226421"/>
            <a:ext cx="8596668" cy="6400802"/>
          </a:xfrm>
        </p:spPr>
        <p:txBody>
          <a:bodyPr>
            <a:normAutofit fontScale="90000"/>
          </a:bodyPr>
          <a:lstStyle/>
          <a:p>
            <a:r>
              <a:rPr lang="fr-FR" sz="2800" dirty="0" smtClean="0">
                <a:solidFill>
                  <a:schemeClr val="tx1"/>
                </a:solidFill>
              </a:rPr>
              <a:t>Personnes excusées:</a:t>
            </a:r>
            <a:r>
              <a:rPr lang="fr-FR" sz="2800" dirty="0">
                <a:solidFill>
                  <a:schemeClr val="tx1"/>
                </a:solidFill>
              </a:rPr>
              <a:t/>
            </a:r>
            <a:br>
              <a:rPr lang="fr-FR" sz="2800" dirty="0">
                <a:solidFill>
                  <a:schemeClr val="tx1"/>
                </a:solidFill>
              </a:rPr>
            </a:br>
            <a:r>
              <a:rPr lang="fr-FR" sz="1400" dirty="0" smtClean="0">
                <a:solidFill>
                  <a:schemeClr val="tx1"/>
                </a:solidFill>
              </a:rPr>
              <a:t>Audrey </a:t>
            </a:r>
            <a:r>
              <a:rPr lang="fr-FR" sz="1400" dirty="0" err="1" smtClean="0">
                <a:solidFill>
                  <a:schemeClr val="tx1"/>
                </a:solidFill>
              </a:rPr>
              <a:t>Beignier</a:t>
            </a:r>
            <a:r>
              <a:rPr lang="fr-FR" sz="1400" dirty="0" smtClean="0">
                <a:solidFill>
                  <a:schemeClr val="tx1"/>
                </a:solidFill>
              </a:rPr>
              <a:t> (CTP PS-MS), Noémie Rochette (CTP CE1-CE2), Jordan </a:t>
            </a:r>
            <a:r>
              <a:rPr lang="fr-FR" sz="1400" dirty="0" err="1" smtClean="0">
                <a:solidFill>
                  <a:schemeClr val="tx1"/>
                </a:solidFill>
              </a:rPr>
              <a:t>Chapelon</a:t>
            </a:r>
            <a:r>
              <a:rPr lang="fr-FR" sz="1400" dirty="0" smtClean="0">
                <a:solidFill>
                  <a:schemeClr val="tx1"/>
                </a:solidFill>
              </a:rPr>
              <a:t> (remplaçant CM1-CM2), Angélique Bayle (parent élu), Stéphanie </a:t>
            </a:r>
            <a:r>
              <a:rPr lang="fr-FR" sz="1400" dirty="0" err="1" smtClean="0">
                <a:solidFill>
                  <a:schemeClr val="tx1"/>
                </a:solidFill>
              </a:rPr>
              <a:t>Rajot</a:t>
            </a:r>
            <a:r>
              <a:rPr lang="fr-FR" sz="1400" dirty="0" smtClean="0">
                <a:solidFill>
                  <a:schemeClr val="tx1"/>
                </a:solidFill>
              </a:rPr>
              <a:t>-Bourdier (parent élu), </a:t>
            </a:r>
            <a:r>
              <a:rPr lang="fr-FR" sz="1600" dirty="0">
                <a:solidFill>
                  <a:schemeClr val="tx1"/>
                </a:solidFill>
              </a:rPr>
              <a:t>Emmanuelle Rey </a:t>
            </a:r>
            <a:r>
              <a:rPr lang="fr-FR" sz="1400" dirty="0">
                <a:solidFill>
                  <a:schemeClr val="tx1"/>
                </a:solidFill>
              </a:rPr>
              <a:t>(parent </a:t>
            </a:r>
            <a:r>
              <a:rPr lang="fr-FR" sz="1400" dirty="0" smtClean="0">
                <a:solidFill>
                  <a:schemeClr val="tx1"/>
                </a:solidFill>
              </a:rPr>
              <a:t>élu)</a:t>
            </a:r>
            <a:r>
              <a:rPr lang="fr-FR" sz="2800" dirty="0" smtClean="0">
                <a:solidFill>
                  <a:schemeClr val="tx1"/>
                </a:solidFill>
              </a:rPr>
              <a:t/>
            </a:r>
            <a:br>
              <a:rPr lang="fr-FR" sz="2800" dirty="0" smtClean="0">
                <a:solidFill>
                  <a:schemeClr val="tx1"/>
                </a:solidFill>
              </a:rPr>
            </a:br>
            <a:r>
              <a:rPr lang="fr-FR" sz="2800" dirty="0">
                <a:solidFill>
                  <a:schemeClr val="tx1"/>
                </a:solidFill>
              </a:rPr>
              <a:t/>
            </a:r>
            <a:br>
              <a:rPr lang="fr-FR" sz="2800" dirty="0">
                <a:solidFill>
                  <a:schemeClr val="tx1"/>
                </a:solidFill>
              </a:rPr>
            </a:br>
            <a:r>
              <a:rPr lang="fr-FR" sz="2800" dirty="0" smtClean="0">
                <a:solidFill>
                  <a:schemeClr val="tx1"/>
                </a:solidFill>
              </a:rPr>
              <a:t>Personnes attendues:</a:t>
            </a:r>
            <a:br>
              <a:rPr lang="fr-FR" sz="2800" dirty="0" smtClean="0">
                <a:solidFill>
                  <a:schemeClr val="tx1"/>
                </a:solidFill>
              </a:rPr>
            </a:br>
            <a:r>
              <a:rPr lang="fr-FR" sz="1400" dirty="0" smtClean="0">
                <a:solidFill>
                  <a:schemeClr val="tx1"/>
                </a:solidFill>
              </a:rPr>
              <a:t>Geneviève Mandon adjointe mairie</a:t>
            </a:r>
            <a:br>
              <a:rPr lang="fr-FR" sz="1400" dirty="0" smtClean="0">
                <a:solidFill>
                  <a:schemeClr val="tx1"/>
                </a:solidFill>
              </a:rPr>
            </a:br>
            <a:r>
              <a:rPr lang="fr-FR" sz="1400" dirty="0" smtClean="0">
                <a:solidFill>
                  <a:schemeClr val="tx1"/>
                </a:solidFill>
              </a:rPr>
              <a:t/>
            </a:r>
            <a:br>
              <a:rPr lang="fr-FR" sz="1400" dirty="0" smtClean="0">
                <a:solidFill>
                  <a:schemeClr val="tx1"/>
                </a:solidFill>
              </a:rPr>
            </a:br>
            <a:r>
              <a:rPr lang="fr-FR" sz="1400" dirty="0" smtClean="0">
                <a:solidFill>
                  <a:schemeClr val="tx1"/>
                </a:solidFill>
              </a:rPr>
              <a:t>Gilbert Grousson DDEN</a:t>
            </a:r>
            <a:br>
              <a:rPr lang="fr-FR" sz="1400" dirty="0" smtClean="0">
                <a:solidFill>
                  <a:schemeClr val="tx1"/>
                </a:solidFill>
              </a:rPr>
            </a:br>
            <a:r>
              <a:rPr lang="fr-FR" sz="1400" dirty="0" smtClean="0">
                <a:solidFill>
                  <a:schemeClr val="tx1"/>
                </a:solidFill>
              </a:rPr>
              <a:t/>
            </a:r>
            <a:br>
              <a:rPr lang="fr-FR" sz="1400" dirty="0" smtClean="0">
                <a:solidFill>
                  <a:schemeClr val="tx1"/>
                </a:solidFill>
              </a:rPr>
            </a:br>
            <a:r>
              <a:rPr lang="fr-FR" sz="1400" dirty="0" smtClean="0">
                <a:solidFill>
                  <a:schemeClr val="tx1"/>
                </a:solidFill>
              </a:rPr>
              <a:t>Parents élus:</a:t>
            </a:r>
            <a:br>
              <a:rPr lang="fr-FR" sz="1400" dirty="0" smtClean="0">
                <a:solidFill>
                  <a:schemeClr val="tx1"/>
                </a:solidFill>
              </a:rPr>
            </a:br>
            <a:r>
              <a:rPr lang="fr-FR" sz="1400" dirty="0" smtClean="0">
                <a:solidFill>
                  <a:schemeClr val="tx1"/>
                </a:solidFill>
              </a:rPr>
              <a:t>Katia </a:t>
            </a:r>
            <a:r>
              <a:rPr lang="fr-FR" sz="1400" dirty="0" err="1" smtClean="0">
                <a:solidFill>
                  <a:schemeClr val="tx1"/>
                </a:solidFill>
              </a:rPr>
              <a:t>Bommersbach</a:t>
            </a:r>
            <a:r>
              <a:rPr lang="fr-FR" sz="1400" dirty="0">
                <a:solidFill>
                  <a:schemeClr val="tx1"/>
                </a:solidFill>
              </a:rPr>
              <a:t/>
            </a:r>
            <a:br>
              <a:rPr lang="fr-FR" sz="1400" dirty="0">
                <a:solidFill>
                  <a:schemeClr val="tx1"/>
                </a:solidFill>
              </a:rPr>
            </a:br>
            <a:r>
              <a:rPr lang="fr-FR" sz="1400" dirty="0" smtClean="0">
                <a:solidFill>
                  <a:schemeClr val="tx1"/>
                </a:solidFill>
              </a:rPr>
              <a:t>Audrey </a:t>
            </a:r>
            <a:r>
              <a:rPr lang="fr-FR" sz="1400" dirty="0" err="1" smtClean="0">
                <a:solidFill>
                  <a:schemeClr val="tx1"/>
                </a:solidFill>
              </a:rPr>
              <a:t>Delolme</a:t>
            </a:r>
            <a:r>
              <a:rPr lang="fr-FR" sz="1400" dirty="0" smtClean="0">
                <a:solidFill>
                  <a:schemeClr val="tx1"/>
                </a:solidFill>
              </a:rPr>
              <a:t/>
            </a:r>
            <a:br>
              <a:rPr lang="fr-FR" sz="1400" dirty="0" smtClean="0">
                <a:solidFill>
                  <a:schemeClr val="tx1"/>
                </a:solidFill>
              </a:rPr>
            </a:br>
            <a:r>
              <a:rPr lang="fr-FR" sz="1400" dirty="0" smtClean="0">
                <a:solidFill>
                  <a:schemeClr val="tx1"/>
                </a:solidFill>
              </a:rPr>
              <a:t>Sandrine </a:t>
            </a:r>
            <a:r>
              <a:rPr lang="fr-FR" sz="1400" dirty="0" err="1" smtClean="0">
                <a:solidFill>
                  <a:schemeClr val="tx1"/>
                </a:solidFill>
              </a:rPr>
              <a:t>Guernon</a:t>
            </a:r>
            <a:r>
              <a:rPr lang="fr-FR" sz="1400" dirty="0" smtClean="0">
                <a:solidFill>
                  <a:schemeClr val="tx1"/>
                </a:solidFill>
              </a:rPr>
              <a:t/>
            </a:r>
            <a:br>
              <a:rPr lang="fr-FR" sz="1400" dirty="0" smtClean="0">
                <a:solidFill>
                  <a:schemeClr val="tx1"/>
                </a:solidFill>
              </a:rPr>
            </a:br>
            <a:r>
              <a:rPr lang="fr-FR" sz="1400" dirty="0" smtClean="0">
                <a:solidFill>
                  <a:schemeClr val="tx1"/>
                </a:solidFill>
              </a:rPr>
              <a:t>Emilie </a:t>
            </a:r>
            <a:r>
              <a:rPr lang="fr-FR" sz="1400" dirty="0" err="1" smtClean="0">
                <a:solidFill>
                  <a:schemeClr val="tx1"/>
                </a:solidFill>
              </a:rPr>
              <a:t>Lescanne</a:t>
            </a:r>
            <a:r>
              <a:rPr lang="fr-FR" sz="1400" dirty="0" smtClean="0">
                <a:solidFill>
                  <a:schemeClr val="tx1"/>
                </a:solidFill>
              </a:rPr>
              <a:t>-Fleury</a:t>
            </a:r>
            <a:br>
              <a:rPr lang="fr-FR" sz="1400" dirty="0" smtClean="0">
                <a:solidFill>
                  <a:schemeClr val="tx1"/>
                </a:solidFill>
              </a:rPr>
            </a:br>
            <a:r>
              <a:rPr lang="fr-FR" sz="1400" dirty="0" smtClean="0">
                <a:solidFill>
                  <a:schemeClr val="tx1"/>
                </a:solidFill>
              </a:rPr>
              <a:t>Karine </a:t>
            </a:r>
            <a:r>
              <a:rPr lang="fr-FR" sz="1400" dirty="0" err="1" smtClean="0">
                <a:solidFill>
                  <a:schemeClr val="tx1"/>
                </a:solidFill>
              </a:rPr>
              <a:t>Padel</a:t>
            </a:r>
            <a:r>
              <a:rPr lang="fr-FR" sz="1400" dirty="0" smtClean="0">
                <a:solidFill>
                  <a:schemeClr val="tx1"/>
                </a:solidFill>
              </a:rPr>
              <a:t/>
            </a:r>
            <a:br>
              <a:rPr lang="fr-FR" sz="1400" dirty="0" smtClean="0">
                <a:solidFill>
                  <a:schemeClr val="tx1"/>
                </a:solidFill>
              </a:rPr>
            </a:br>
            <a:r>
              <a:rPr lang="fr-FR" sz="1400" dirty="0" smtClean="0">
                <a:solidFill>
                  <a:schemeClr val="tx1"/>
                </a:solidFill>
              </a:rPr>
              <a:t>Christelle </a:t>
            </a:r>
            <a:r>
              <a:rPr lang="fr-FR" sz="1400" dirty="0" err="1" smtClean="0">
                <a:solidFill>
                  <a:schemeClr val="tx1"/>
                </a:solidFill>
              </a:rPr>
              <a:t>Oriol</a:t>
            </a:r>
            <a:r>
              <a:rPr lang="fr-FR" sz="1400" dirty="0" smtClean="0">
                <a:solidFill>
                  <a:schemeClr val="tx1"/>
                </a:solidFill>
              </a:rPr>
              <a:t/>
            </a:r>
            <a:br>
              <a:rPr lang="fr-FR" sz="1400" dirty="0" smtClean="0">
                <a:solidFill>
                  <a:schemeClr val="tx1"/>
                </a:solidFill>
              </a:rPr>
            </a:br>
            <a:r>
              <a:rPr lang="fr-FR" sz="1400" dirty="0" smtClean="0">
                <a:solidFill>
                  <a:schemeClr val="tx1"/>
                </a:solidFill>
              </a:rPr>
              <a:t>Marie-Noëlle Pointeau-</a:t>
            </a:r>
            <a:r>
              <a:rPr lang="fr-FR" sz="1400" dirty="0" err="1" smtClean="0">
                <a:solidFill>
                  <a:schemeClr val="tx1"/>
                </a:solidFill>
              </a:rPr>
              <a:t>Carbanne</a:t>
            </a:r>
            <a:r>
              <a:rPr lang="fr-FR" sz="1400" dirty="0" smtClean="0">
                <a:solidFill>
                  <a:schemeClr val="tx1"/>
                </a:solidFill>
              </a:rPr>
              <a:t/>
            </a:r>
            <a:br>
              <a:rPr lang="fr-FR" sz="1400" dirty="0" smtClean="0">
                <a:solidFill>
                  <a:schemeClr val="tx1"/>
                </a:solidFill>
              </a:rPr>
            </a:br>
            <a:r>
              <a:rPr lang="fr-FR" sz="1400" dirty="0" smtClean="0">
                <a:solidFill>
                  <a:schemeClr val="tx1"/>
                </a:solidFill>
              </a:rPr>
              <a:t>Frédéric Mas</a:t>
            </a:r>
            <a:br>
              <a:rPr lang="fr-FR" sz="1400" dirty="0" smtClean="0">
                <a:solidFill>
                  <a:schemeClr val="tx1"/>
                </a:solidFill>
              </a:rPr>
            </a:br>
            <a:r>
              <a:rPr lang="fr-FR" sz="1400" dirty="0" smtClean="0">
                <a:solidFill>
                  <a:schemeClr val="tx1"/>
                </a:solidFill>
              </a:rPr>
              <a:t>Marc </a:t>
            </a:r>
            <a:r>
              <a:rPr lang="fr-FR" sz="1400" dirty="0" err="1" smtClean="0">
                <a:solidFill>
                  <a:schemeClr val="tx1"/>
                </a:solidFill>
              </a:rPr>
              <a:t>Driol</a:t>
            </a:r>
            <a:r>
              <a:rPr lang="fr-FR" sz="1400" dirty="0" smtClean="0">
                <a:solidFill>
                  <a:schemeClr val="tx1"/>
                </a:solidFill>
              </a:rPr>
              <a:t/>
            </a:r>
            <a:br>
              <a:rPr lang="fr-FR" sz="1400" dirty="0" smtClean="0">
                <a:solidFill>
                  <a:schemeClr val="tx1"/>
                </a:solidFill>
              </a:rPr>
            </a:br>
            <a:r>
              <a:rPr lang="fr-FR" sz="1400" dirty="0">
                <a:solidFill>
                  <a:schemeClr val="tx1"/>
                </a:solidFill>
              </a:rPr>
              <a:t/>
            </a:r>
            <a:br>
              <a:rPr lang="fr-FR" sz="1400" dirty="0">
                <a:solidFill>
                  <a:schemeClr val="tx1"/>
                </a:solidFill>
              </a:rPr>
            </a:br>
            <a:r>
              <a:rPr lang="fr-FR" sz="1400" dirty="0" smtClean="0">
                <a:solidFill>
                  <a:schemeClr val="tx1"/>
                </a:solidFill>
              </a:rPr>
              <a:t>Equipe enseignante:</a:t>
            </a:r>
            <a:br>
              <a:rPr lang="fr-FR" sz="1400" dirty="0" smtClean="0">
                <a:solidFill>
                  <a:schemeClr val="tx1"/>
                </a:solidFill>
              </a:rPr>
            </a:br>
            <a:r>
              <a:rPr lang="fr-FR" sz="1400" dirty="0" smtClean="0">
                <a:solidFill>
                  <a:schemeClr val="tx1"/>
                </a:solidFill>
              </a:rPr>
              <a:t>Odile </a:t>
            </a:r>
            <a:r>
              <a:rPr lang="fr-FR" sz="1400" dirty="0" err="1" smtClean="0">
                <a:solidFill>
                  <a:schemeClr val="tx1"/>
                </a:solidFill>
              </a:rPr>
              <a:t>Tardy</a:t>
            </a:r>
            <a:r>
              <a:rPr lang="fr-FR" sz="1400" dirty="0" smtClean="0">
                <a:solidFill>
                  <a:schemeClr val="tx1"/>
                </a:solidFill>
              </a:rPr>
              <a:t> (PS-MS)</a:t>
            </a:r>
            <a:br>
              <a:rPr lang="fr-FR" sz="1400" dirty="0" smtClean="0">
                <a:solidFill>
                  <a:schemeClr val="tx1"/>
                </a:solidFill>
              </a:rPr>
            </a:br>
            <a:r>
              <a:rPr lang="fr-FR" sz="1400" dirty="0" smtClean="0">
                <a:solidFill>
                  <a:schemeClr val="tx1"/>
                </a:solidFill>
              </a:rPr>
              <a:t>Elisabeth </a:t>
            </a:r>
            <a:r>
              <a:rPr lang="fr-FR" sz="1400" dirty="0" err="1" smtClean="0">
                <a:solidFill>
                  <a:schemeClr val="tx1"/>
                </a:solidFill>
              </a:rPr>
              <a:t>Coupat</a:t>
            </a:r>
            <a:r>
              <a:rPr lang="fr-FR" sz="1400" dirty="0" smtClean="0">
                <a:solidFill>
                  <a:schemeClr val="tx1"/>
                </a:solidFill>
              </a:rPr>
              <a:t> (MS-GS)</a:t>
            </a:r>
            <a:br>
              <a:rPr lang="fr-FR" sz="1400" dirty="0" smtClean="0">
                <a:solidFill>
                  <a:schemeClr val="tx1"/>
                </a:solidFill>
              </a:rPr>
            </a:br>
            <a:r>
              <a:rPr lang="fr-FR" sz="1400" dirty="0" smtClean="0">
                <a:solidFill>
                  <a:schemeClr val="tx1"/>
                </a:solidFill>
              </a:rPr>
              <a:t>Véronique Martin (CP)</a:t>
            </a:r>
            <a:br>
              <a:rPr lang="fr-FR" sz="1400" dirty="0" smtClean="0">
                <a:solidFill>
                  <a:schemeClr val="tx1"/>
                </a:solidFill>
              </a:rPr>
            </a:br>
            <a:r>
              <a:rPr lang="fr-FR" sz="1400" dirty="0" smtClean="0">
                <a:solidFill>
                  <a:schemeClr val="tx1"/>
                </a:solidFill>
              </a:rPr>
              <a:t>Julien </a:t>
            </a:r>
            <a:r>
              <a:rPr lang="fr-FR" sz="1400" dirty="0" err="1" smtClean="0">
                <a:solidFill>
                  <a:schemeClr val="tx1"/>
                </a:solidFill>
              </a:rPr>
              <a:t>Thiolière</a:t>
            </a:r>
            <a:r>
              <a:rPr lang="fr-FR" sz="1400" dirty="0" smtClean="0">
                <a:solidFill>
                  <a:schemeClr val="tx1"/>
                </a:solidFill>
              </a:rPr>
              <a:t> (remplaçant Edwige Grand CP-CE2)</a:t>
            </a:r>
            <a:r>
              <a:rPr lang="fr-FR" sz="1400" dirty="0">
                <a:solidFill>
                  <a:schemeClr val="tx1"/>
                </a:solidFill>
              </a:rPr>
              <a:t/>
            </a:r>
            <a:br>
              <a:rPr lang="fr-FR" sz="1400" dirty="0">
                <a:solidFill>
                  <a:schemeClr val="tx1"/>
                </a:solidFill>
              </a:rPr>
            </a:br>
            <a:r>
              <a:rPr lang="fr-FR" sz="1400" dirty="0" smtClean="0">
                <a:solidFill>
                  <a:schemeClr val="tx1"/>
                </a:solidFill>
              </a:rPr>
              <a:t>Charlotte André (CE1-CM1 secrétaire de séance)</a:t>
            </a:r>
            <a:br>
              <a:rPr lang="fr-FR" sz="1400" dirty="0" smtClean="0">
                <a:solidFill>
                  <a:schemeClr val="tx1"/>
                </a:solidFill>
              </a:rPr>
            </a:br>
            <a:r>
              <a:rPr lang="fr-FR" sz="1400" dirty="0" smtClean="0">
                <a:solidFill>
                  <a:schemeClr val="tx1"/>
                </a:solidFill>
              </a:rPr>
              <a:t>Cindy </a:t>
            </a:r>
            <a:r>
              <a:rPr lang="fr-FR" sz="1400" dirty="0" err="1" smtClean="0">
                <a:solidFill>
                  <a:schemeClr val="tx1"/>
                </a:solidFill>
              </a:rPr>
              <a:t>Viallon</a:t>
            </a:r>
            <a:r>
              <a:rPr lang="fr-FR" sz="1400" dirty="0" smtClean="0">
                <a:solidFill>
                  <a:schemeClr val="tx1"/>
                </a:solidFill>
              </a:rPr>
              <a:t> (complément CP/CE2 et CE1/CM1)</a:t>
            </a:r>
            <a:br>
              <a:rPr lang="fr-FR" sz="1400" dirty="0" smtClean="0">
                <a:solidFill>
                  <a:schemeClr val="tx1"/>
                </a:solidFill>
              </a:rPr>
            </a:br>
            <a:r>
              <a:rPr lang="fr-FR" sz="1400" dirty="0" smtClean="0">
                <a:solidFill>
                  <a:schemeClr val="tx1"/>
                </a:solidFill>
              </a:rPr>
              <a:t>Philippe </a:t>
            </a:r>
            <a:r>
              <a:rPr lang="fr-FR" sz="1400" dirty="0" err="1" smtClean="0">
                <a:solidFill>
                  <a:schemeClr val="tx1"/>
                </a:solidFill>
              </a:rPr>
              <a:t>Adamski</a:t>
            </a:r>
            <a:r>
              <a:rPr lang="fr-FR" sz="1400" dirty="0" smtClean="0">
                <a:solidFill>
                  <a:schemeClr val="tx1"/>
                </a:solidFill>
              </a:rPr>
              <a:t> (titulaire remplaçant rattaché à l’école CP et CM1-CM2)</a:t>
            </a:r>
            <a:br>
              <a:rPr lang="fr-FR" sz="1400" dirty="0" smtClean="0">
                <a:solidFill>
                  <a:schemeClr val="tx1"/>
                </a:solidFill>
              </a:rPr>
            </a:br>
            <a:r>
              <a:rPr lang="fr-FR" sz="1400" dirty="0" smtClean="0">
                <a:solidFill>
                  <a:schemeClr val="tx1"/>
                </a:solidFill>
              </a:rPr>
              <a:t>Nicolas Poirier (CE1-CE2 et directeur)</a:t>
            </a:r>
            <a:br>
              <a:rPr lang="fr-FR" sz="1400" dirty="0" smtClean="0">
                <a:solidFill>
                  <a:schemeClr val="tx1"/>
                </a:solidFill>
              </a:rPr>
            </a:br>
            <a:r>
              <a:rPr lang="fr-FR" sz="1400" dirty="0" smtClean="0">
                <a:solidFill>
                  <a:schemeClr val="tx1"/>
                </a:solidFill>
              </a:rPr>
              <a:t/>
            </a:r>
            <a:br>
              <a:rPr lang="fr-FR" sz="1400" dirty="0" smtClean="0">
                <a:solidFill>
                  <a:schemeClr val="tx1"/>
                </a:solidFill>
              </a:rPr>
            </a:br>
            <a:r>
              <a:rPr lang="fr-FR" sz="1400" dirty="0" smtClean="0">
                <a:solidFill>
                  <a:schemeClr val="tx1"/>
                </a:solidFill>
              </a:rPr>
              <a:t/>
            </a:r>
            <a:br>
              <a:rPr lang="fr-FR" sz="1400" dirty="0" smtClean="0">
                <a:solidFill>
                  <a:schemeClr val="tx1"/>
                </a:solidFill>
              </a:rPr>
            </a:br>
            <a:r>
              <a:rPr lang="fr-FR" sz="1400" dirty="0" smtClean="0">
                <a:solidFill>
                  <a:schemeClr val="tx1"/>
                </a:solidFill>
              </a:rPr>
              <a:t/>
            </a:r>
            <a:br>
              <a:rPr lang="fr-FR" sz="1400" dirty="0" smtClean="0">
                <a:solidFill>
                  <a:schemeClr val="tx1"/>
                </a:solidFill>
              </a:rPr>
            </a:br>
            <a:endParaRPr lang="fr-FR" sz="1400" dirty="0">
              <a:solidFill>
                <a:schemeClr val="tx1"/>
              </a:solidFill>
            </a:endParaRPr>
          </a:p>
        </p:txBody>
      </p:sp>
    </p:spTree>
    <p:extLst>
      <p:ext uri="{BB962C8B-B14F-4D97-AF65-F5344CB8AC3E}">
        <p14:creationId xmlns:p14="http://schemas.microsoft.com/office/powerpoint/2010/main" val="2872554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9154643" cy="6148252"/>
          </a:xfrm>
        </p:spPr>
        <p:txBody>
          <a:bodyPr>
            <a:normAutofit/>
          </a:bodyPr>
          <a:lstStyle/>
          <a:p>
            <a:r>
              <a:rPr lang="fr-FR" dirty="0">
                <a:solidFill>
                  <a:schemeClr val="tx1"/>
                </a:solidFill>
              </a:rPr>
              <a:t>Ce conseil permettra d’aborder :</a:t>
            </a:r>
            <a:br>
              <a:rPr lang="fr-FR" dirty="0">
                <a:solidFill>
                  <a:schemeClr val="tx1"/>
                </a:solidFill>
              </a:rPr>
            </a:br>
            <a:r>
              <a:rPr lang="fr-FR" dirty="0">
                <a:solidFill>
                  <a:schemeClr val="tx1"/>
                </a:solidFill>
              </a:rPr>
              <a:t> </a:t>
            </a:r>
            <a:br>
              <a:rPr lang="fr-FR" dirty="0">
                <a:solidFill>
                  <a:schemeClr val="tx1"/>
                </a:solidFill>
              </a:rPr>
            </a:br>
            <a:r>
              <a:rPr lang="fr-FR" dirty="0" smtClean="0">
                <a:solidFill>
                  <a:schemeClr val="tx1"/>
                </a:solidFill>
              </a:rPr>
              <a:t>- </a:t>
            </a:r>
            <a:r>
              <a:rPr lang="fr-FR" sz="3100" dirty="0" smtClean="0">
                <a:solidFill>
                  <a:schemeClr val="tx1"/>
                </a:solidFill>
              </a:rPr>
              <a:t>Les </a:t>
            </a:r>
            <a:r>
              <a:rPr lang="fr-FR" sz="3100" dirty="0">
                <a:solidFill>
                  <a:schemeClr val="tx1"/>
                </a:solidFill>
              </a:rPr>
              <a:t>projets des </a:t>
            </a:r>
            <a:r>
              <a:rPr lang="fr-FR" sz="3100" dirty="0" smtClean="0">
                <a:solidFill>
                  <a:schemeClr val="tx1"/>
                </a:solidFill>
              </a:rPr>
              <a:t>classes</a:t>
            </a:r>
            <a:br>
              <a:rPr lang="fr-FR" sz="3100" dirty="0" smtClean="0">
                <a:solidFill>
                  <a:schemeClr val="tx1"/>
                </a:solidFill>
              </a:rPr>
            </a:br>
            <a:r>
              <a:rPr lang="fr-FR" sz="3100" dirty="0" smtClean="0">
                <a:solidFill>
                  <a:schemeClr val="tx1"/>
                </a:solidFill>
              </a:rPr>
              <a:t>- Faire </a:t>
            </a:r>
            <a:r>
              <a:rPr lang="fr-FR" sz="3100" dirty="0">
                <a:solidFill>
                  <a:schemeClr val="tx1"/>
                </a:solidFill>
              </a:rPr>
              <a:t>le point sur les effectifs pour la prochaine rentrée</a:t>
            </a:r>
            <a:br>
              <a:rPr lang="fr-FR" sz="3100" dirty="0">
                <a:solidFill>
                  <a:schemeClr val="tx1"/>
                </a:solidFill>
              </a:rPr>
            </a:br>
            <a:r>
              <a:rPr lang="fr-FR" sz="3100" dirty="0" smtClean="0">
                <a:solidFill>
                  <a:schemeClr val="tx1"/>
                </a:solidFill>
              </a:rPr>
              <a:t>- Faire </a:t>
            </a:r>
            <a:r>
              <a:rPr lang="fr-FR" sz="3100" dirty="0">
                <a:solidFill>
                  <a:schemeClr val="tx1"/>
                </a:solidFill>
              </a:rPr>
              <a:t>le point de la situation actuelle (personnels de l’école)</a:t>
            </a:r>
            <a:br>
              <a:rPr lang="fr-FR" sz="3100" dirty="0">
                <a:solidFill>
                  <a:schemeClr val="tx1"/>
                </a:solidFill>
              </a:rPr>
            </a:br>
            <a:r>
              <a:rPr lang="fr-FR" sz="3100" dirty="0" smtClean="0">
                <a:solidFill>
                  <a:schemeClr val="tx1"/>
                </a:solidFill>
              </a:rPr>
              <a:t>- Questions diverses</a:t>
            </a:r>
            <a:br>
              <a:rPr lang="fr-FR" sz="3100" dirty="0" smtClean="0">
                <a:solidFill>
                  <a:schemeClr val="tx1"/>
                </a:solidFill>
              </a:rPr>
            </a:br>
            <a:r>
              <a:rPr lang="fr-FR" sz="1800" dirty="0" smtClean="0">
                <a:solidFill>
                  <a:schemeClr val="tx1"/>
                </a:solidFill>
              </a:rPr>
              <a:t>Consommation des fluides, ménage</a:t>
            </a:r>
            <a:br>
              <a:rPr lang="fr-FR" sz="1800" dirty="0" smtClean="0">
                <a:solidFill>
                  <a:schemeClr val="tx1"/>
                </a:solidFill>
              </a:rPr>
            </a:br>
            <a:r>
              <a:rPr lang="fr-FR" sz="1800" dirty="0" smtClean="0">
                <a:solidFill>
                  <a:schemeClr val="tx1"/>
                </a:solidFill>
              </a:rPr>
              <a:t>Commission travaux =&gt; aménagement cour élémentaire</a:t>
            </a:r>
            <a:r>
              <a:rPr lang="fr-FR" dirty="0">
                <a:solidFill>
                  <a:schemeClr val="tx1"/>
                </a:solidFill>
              </a:rPr>
              <a:t/>
            </a:r>
            <a:br>
              <a:rPr lang="fr-FR" dirty="0">
                <a:solidFill>
                  <a:schemeClr val="tx1"/>
                </a:solidFill>
              </a:rPr>
            </a:br>
            <a:endParaRPr lang="fr-FR" dirty="0">
              <a:solidFill>
                <a:schemeClr val="tx1"/>
              </a:solidFill>
            </a:endParaRPr>
          </a:p>
        </p:txBody>
      </p:sp>
    </p:spTree>
    <p:extLst>
      <p:ext uri="{BB962C8B-B14F-4D97-AF65-F5344CB8AC3E}">
        <p14:creationId xmlns:p14="http://schemas.microsoft.com/office/powerpoint/2010/main" val="3798995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599"/>
            <a:ext cx="8596668" cy="5044225"/>
          </a:xfrm>
        </p:spPr>
        <p:txBody>
          <a:bodyPr>
            <a:noAutofit/>
          </a:bodyPr>
          <a:lstStyle/>
          <a:p>
            <a:r>
              <a:rPr lang="fr-FR" dirty="0">
                <a:solidFill>
                  <a:schemeClr val="tx1"/>
                </a:solidFill>
              </a:rPr>
              <a:t>Les projets des </a:t>
            </a:r>
            <a:r>
              <a:rPr lang="fr-FR" dirty="0" smtClean="0">
                <a:solidFill>
                  <a:schemeClr val="tx1"/>
                </a:solidFill>
              </a:rPr>
              <a:t>classes</a:t>
            </a:r>
            <a:br>
              <a:rPr lang="fr-FR" dirty="0" smtClean="0">
                <a:solidFill>
                  <a:schemeClr val="tx1"/>
                </a:solidFill>
              </a:rPr>
            </a:br>
            <a:r>
              <a:rPr lang="fr-FR" sz="1400" dirty="0">
                <a:solidFill>
                  <a:schemeClr val="tx1"/>
                </a:solidFill>
              </a:rPr>
              <a:t>Projets pour l’ensemble des classes de l’école:</a:t>
            </a:r>
            <a:br>
              <a:rPr lang="fr-FR" sz="1400" dirty="0">
                <a:solidFill>
                  <a:schemeClr val="tx1"/>
                </a:solidFill>
              </a:rPr>
            </a:br>
            <a:r>
              <a:rPr lang="fr-FR" sz="1400" dirty="0">
                <a:solidFill>
                  <a:schemeClr val="tx1"/>
                </a:solidFill>
              </a:rPr>
              <a:t>-La grande lessive: thème « Les ombres portées »</a:t>
            </a:r>
            <a:br>
              <a:rPr lang="fr-FR" sz="1400" dirty="0">
                <a:solidFill>
                  <a:schemeClr val="tx1"/>
                </a:solidFill>
              </a:rPr>
            </a:br>
            <a:r>
              <a:rPr lang="fr-FR" sz="1400" dirty="0">
                <a:solidFill>
                  <a:schemeClr val="tx1"/>
                </a:solidFill>
              </a:rPr>
              <a:t>-Plantation dans l’ancien bac à sable des maternelles</a:t>
            </a:r>
            <a:br>
              <a:rPr lang="fr-FR" sz="1400" dirty="0">
                <a:solidFill>
                  <a:schemeClr val="tx1"/>
                </a:solidFill>
              </a:rPr>
            </a:br>
            <a:r>
              <a:rPr lang="fr-FR" sz="1400" dirty="0">
                <a:solidFill>
                  <a:schemeClr val="tx1"/>
                </a:solidFill>
              </a:rPr>
              <a:t>-Projet « école et Cinéma »</a:t>
            </a:r>
            <a:br>
              <a:rPr lang="fr-FR" sz="1400" dirty="0">
                <a:solidFill>
                  <a:schemeClr val="tx1"/>
                </a:solidFill>
              </a:rPr>
            </a:br>
            <a:r>
              <a:rPr lang="fr-FR" sz="1400" dirty="0">
                <a:solidFill>
                  <a:schemeClr val="tx1"/>
                </a:solidFill>
              </a:rPr>
              <a:t>-Film « Le Chêne » pour le </a:t>
            </a:r>
            <a:r>
              <a:rPr lang="fr-FR" sz="1400" dirty="0" smtClean="0">
                <a:solidFill>
                  <a:schemeClr val="tx1"/>
                </a:solidFill>
              </a:rPr>
              <a:t>primaire</a:t>
            </a:r>
            <a:br>
              <a:rPr lang="fr-FR" sz="1400" dirty="0" smtClean="0">
                <a:solidFill>
                  <a:schemeClr val="tx1"/>
                </a:solidFill>
              </a:rPr>
            </a:br>
            <a:r>
              <a:rPr lang="fr-FR" sz="1400" dirty="0" smtClean="0">
                <a:solidFill>
                  <a:schemeClr val="tx1"/>
                </a:solidFill>
              </a:rPr>
              <a:t>-Activité piscine (</a:t>
            </a:r>
            <a:r>
              <a:rPr lang="fr-FR" sz="1400" dirty="0" err="1" smtClean="0">
                <a:solidFill>
                  <a:schemeClr val="tx1"/>
                </a:solidFill>
              </a:rPr>
              <a:t>Dunières</a:t>
            </a:r>
            <a:r>
              <a:rPr lang="fr-FR" sz="1400" dirty="0" smtClean="0">
                <a:solidFill>
                  <a:schemeClr val="tx1"/>
                </a:solidFill>
              </a:rPr>
              <a:t>) période 5 pour les classes de CP-CE2 / CE1-CM1 / CM1-CM2</a:t>
            </a:r>
            <a:r>
              <a:rPr lang="fr-FR" sz="1400" dirty="0">
                <a:solidFill>
                  <a:schemeClr val="tx1"/>
                </a:solidFill>
              </a:rPr>
              <a:t/>
            </a:r>
            <a:br>
              <a:rPr lang="fr-FR" sz="1400" dirty="0">
                <a:solidFill>
                  <a:schemeClr val="tx1"/>
                </a:solidFill>
              </a:rPr>
            </a:br>
            <a:r>
              <a:rPr lang="fr-FR" sz="1400" dirty="0">
                <a:solidFill>
                  <a:schemeClr val="tx1"/>
                </a:solidFill>
              </a:rPr>
              <a:t/>
            </a:r>
            <a:br>
              <a:rPr lang="fr-FR" sz="1400" dirty="0">
                <a:solidFill>
                  <a:schemeClr val="tx1"/>
                </a:solidFill>
              </a:rPr>
            </a:br>
            <a:r>
              <a:rPr lang="fr-FR" sz="1400" dirty="0">
                <a:solidFill>
                  <a:schemeClr val="tx1"/>
                </a:solidFill>
              </a:rPr>
              <a:t>PS/MS: -Projet sciences avec un animateur du Pilat</a:t>
            </a:r>
            <a:br>
              <a:rPr lang="fr-FR" sz="1400" dirty="0">
                <a:solidFill>
                  <a:schemeClr val="tx1"/>
                </a:solidFill>
              </a:rPr>
            </a:br>
            <a:r>
              <a:rPr lang="fr-FR" sz="1400" dirty="0">
                <a:solidFill>
                  <a:schemeClr val="tx1"/>
                </a:solidFill>
              </a:rPr>
              <a:t>MS/GS: -Projet USEP le 4/04, activités d’orientation au parc de </a:t>
            </a:r>
            <a:r>
              <a:rPr lang="fr-FR" sz="1400" dirty="0" err="1">
                <a:solidFill>
                  <a:schemeClr val="tx1"/>
                </a:solidFill>
              </a:rPr>
              <a:t>Solaure</a:t>
            </a:r>
            <a:r>
              <a:rPr lang="fr-FR" sz="1400" dirty="0">
                <a:solidFill>
                  <a:schemeClr val="tx1"/>
                </a:solidFill>
              </a:rPr>
              <a:t/>
            </a:r>
            <a:br>
              <a:rPr lang="fr-FR" sz="1400" dirty="0">
                <a:solidFill>
                  <a:schemeClr val="tx1"/>
                </a:solidFill>
              </a:rPr>
            </a:br>
            <a:r>
              <a:rPr lang="fr-FR" sz="1400" dirty="0">
                <a:solidFill>
                  <a:schemeClr val="tx1"/>
                </a:solidFill>
              </a:rPr>
              <a:t>            -Projet « école dehors » tous les jeudis matins</a:t>
            </a:r>
            <a:br>
              <a:rPr lang="fr-FR" sz="1400" dirty="0">
                <a:solidFill>
                  <a:schemeClr val="tx1"/>
                </a:solidFill>
              </a:rPr>
            </a:br>
            <a:r>
              <a:rPr lang="fr-FR" sz="1400" dirty="0">
                <a:solidFill>
                  <a:schemeClr val="tx1"/>
                </a:solidFill>
              </a:rPr>
              <a:t>            -Projet Olivier </a:t>
            </a:r>
            <a:r>
              <a:rPr lang="fr-FR" sz="1400" dirty="0" err="1">
                <a:solidFill>
                  <a:schemeClr val="tx1"/>
                </a:solidFill>
              </a:rPr>
              <a:t>Ponsot</a:t>
            </a:r>
            <a:r>
              <a:rPr lang="fr-FR" sz="1400" dirty="0">
                <a:solidFill>
                  <a:schemeClr val="tx1"/>
                </a:solidFill>
              </a:rPr>
              <a:t> (conteur professionnel), réaliser un livre</a:t>
            </a:r>
            <a:br>
              <a:rPr lang="fr-FR" sz="1400" dirty="0">
                <a:solidFill>
                  <a:schemeClr val="tx1"/>
                </a:solidFill>
              </a:rPr>
            </a:br>
            <a:r>
              <a:rPr lang="fr-FR" sz="1400" dirty="0">
                <a:solidFill>
                  <a:schemeClr val="tx1"/>
                </a:solidFill>
              </a:rPr>
              <a:t>CP: -projet « zéro déchet », fabrication d’objets recyclés</a:t>
            </a:r>
            <a:br>
              <a:rPr lang="fr-FR" sz="1400" dirty="0">
                <a:solidFill>
                  <a:schemeClr val="tx1"/>
                </a:solidFill>
              </a:rPr>
            </a:br>
            <a:r>
              <a:rPr lang="fr-FR" sz="1400" dirty="0">
                <a:solidFill>
                  <a:schemeClr val="tx1"/>
                </a:solidFill>
              </a:rPr>
              <a:t>      -Transformation de l’habitat, transformation des anciennes passementeries</a:t>
            </a:r>
            <a:br>
              <a:rPr lang="fr-FR" sz="1400" dirty="0">
                <a:solidFill>
                  <a:schemeClr val="tx1"/>
                </a:solidFill>
              </a:rPr>
            </a:br>
            <a:r>
              <a:rPr lang="fr-FR" sz="1400" dirty="0">
                <a:solidFill>
                  <a:schemeClr val="tx1"/>
                </a:solidFill>
              </a:rPr>
              <a:t>      -Projet USEP, volley, course longue, initiation à la course d’orientation le 8/04, cross le 15/04, puis tennis en P5</a:t>
            </a:r>
            <a:br>
              <a:rPr lang="fr-FR" sz="1400" dirty="0">
                <a:solidFill>
                  <a:schemeClr val="tx1"/>
                </a:solidFill>
              </a:rPr>
            </a:br>
            <a:r>
              <a:rPr lang="fr-FR" sz="1400" dirty="0">
                <a:solidFill>
                  <a:schemeClr val="tx1"/>
                </a:solidFill>
              </a:rPr>
              <a:t>CP/CE2: - Projet de correspondance avec une classe de CP/CE2 de </a:t>
            </a:r>
            <a:r>
              <a:rPr lang="fr-FR" sz="1400" dirty="0" err="1">
                <a:solidFill>
                  <a:schemeClr val="tx1"/>
                </a:solidFill>
              </a:rPr>
              <a:t>Solaure</a:t>
            </a:r>
            <a:r>
              <a:rPr lang="fr-FR" sz="1400" dirty="0">
                <a:solidFill>
                  <a:schemeClr val="tx1"/>
                </a:solidFill>
              </a:rPr>
              <a:t/>
            </a:r>
            <a:br>
              <a:rPr lang="fr-FR" sz="1400" dirty="0">
                <a:solidFill>
                  <a:schemeClr val="tx1"/>
                </a:solidFill>
              </a:rPr>
            </a:br>
            <a:r>
              <a:rPr lang="fr-FR" sz="1400" dirty="0">
                <a:solidFill>
                  <a:schemeClr val="tx1"/>
                </a:solidFill>
              </a:rPr>
              <a:t>              - Projet avec le Parc du Pilat, les </a:t>
            </a:r>
            <a:r>
              <a:rPr lang="fr-FR" sz="1400" dirty="0" err="1">
                <a:solidFill>
                  <a:schemeClr val="tx1"/>
                </a:solidFill>
              </a:rPr>
              <a:t>éco-systèmes</a:t>
            </a:r>
            <a:r>
              <a:rPr lang="fr-FR" sz="1400" dirty="0">
                <a:solidFill>
                  <a:schemeClr val="tx1"/>
                </a:solidFill>
              </a:rPr>
              <a:t>, la faune et la flore</a:t>
            </a:r>
            <a:br>
              <a:rPr lang="fr-FR" sz="1400" dirty="0">
                <a:solidFill>
                  <a:schemeClr val="tx1"/>
                </a:solidFill>
              </a:rPr>
            </a:br>
            <a:r>
              <a:rPr lang="fr-FR" sz="1400" dirty="0">
                <a:solidFill>
                  <a:schemeClr val="tx1"/>
                </a:solidFill>
              </a:rPr>
              <a:t>CE1/CE2:- Projet USEP, doublette avec une classe de la </a:t>
            </a:r>
            <a:r>
              <a:rPr lang="fr-FR" sz="1400" dirty="0" err="1">
                <a:solidFill>
                  <a:schemeClr val="tx1"/>
                </a:solidFill>
              </a:rPr>
              <a:t>Cottencière</a:t>
            </a:r>
            <a:r>
              <a:rPr lang="fr-FR" sz="1400" dirty="0">
                <a:solidFill>
                  <a:schemeClr val="tx1"/>
                </a:solidFill>
              </a:rPr>
              <a:t>, le cross le 15/04, rencontre athlétisme le 19 ou 20 mai à l’</a:t>
            </a:r>
            <a:r>
              <a:rPr lang="fr-FR" sz="1400" dirty="0" err="1">
                <a:solidFill>
                  <a:schemeClr val="tx1"/>
                </a:solidFill>
              </a:rPr>
              <a:t>Etivallière</a:t>
            </a:r>
            <a:r>
              <a:rPr lang="fr-FR" sz="1400" dirty="0">
                <a:solidFill>
                  <a:schemeClr val="tx1"/>
                </a:solidFill>
              </a:rPr>
              <a:t>.</a:t>
            </a:r>
            <a:br>
              <a:rPr lang="fr-FR" sz="1400" dirty="0">
                <a:solidFill>
                  <a:schemeClr val="tx1"/>
                </a:solidFill>
              </a:rPr>
            </a:br>
            <a:r>
              <a:rPr lang="fr-FR" sz="1400" dirty="0">
                <a:solidFill>
                  <a:schemeClr val="tx1"/>
                </a:solidFill>
              </a:rPr>
              <a:t>CE1/CM1:- Projet « école dehors », avec de temps en temps des activités sportives(course d’orientation, biathlon VTT)</a:t>
            </a:r>
            <a:br>
              <a:rPr lang="fr-FR" sz="1400" dirty="0">
                <a:solidFill>
                  <a:schemeClr val="tx1"/>
                </a:solidFill>
              </a:rPr>
            </a:br>
            <a:r>
              <a:rPr lang="fr-FR" sz="1400" dirty="0">
                <a:solidFill>
                  <a:schemeClr val="tx1"/>
                </a:solidFill>
              </a:rPr>
              <a:t>              - Réalisation d’un recueil de poésies</a:t>
            </a:r>
            <a:br>
              <a:rPr lang="fr-FR" sz="1400" dirty="0">
                <a:solidFill>
                  <a:schemeClr val="tx1"/>
                </a:solidFill>
              </a:rPr>
            </a:br>
            <a:r>
              <a:rPr lang="fr-FR" sz="1400" dirty="0">
                <a:solidFill>
                  <a:schemeClr val="tx1"/>
                </a:solidFill>
              </a:rPr>
              <a:t>              - Projet piscine: 6 séances en P5</a:t>
            </a:r>
            <a:br>
              <a:rPr lang="fr-FR" sz="1400" dirty="0">
                <a:solidFill>
                  <a:schemeClr val="tx1"/>
                </a:solidFill>
              </a:rPr>
            </a:br>
            <a:r>
              <a:rPr lang="fr-FR" sz="1400" dirty="0">
                <a:solidFill>
                  <a:schemeClr val="tx1"/>
                </a:solidFill>
              </a:rPr>
              <a:t>CM1/CM2:-Projet USEP, « l’école de la Mémoire » sur le thème de la 2</a:t>
            </a:r>
            <a:r>
              <a:rPr lang="fr-FR" sz="1400" baseline="30000" dirty="0">
                <a:solidFill>
                  <a:schemeClr val="tx1"/>
                </a:solidFill>
              </a:rPr>
              <a:t>nd</a:t>
            </a:r>
            <a:r>
              <a:rPr lang="fr-FR" sz="1400" dirty="0">
                <a:solidFill>
                  <a:schemeClr val="tx1"/>
                </a:solidFill>
              </a:rPr>
              <a:t> guerre mondiale, rencontre avec une classe de </a:t>
            </a:r>
            <a:r>
              <a:rPr lang="fr-FR" sz="1400" dirty="0" err="1">
                <a:solidFill>
                  <a:schemeClr val="tx1"/>
                </a:solidFill>
              </a:rPr>
              <a:t>montchovet</a:t>
            </a:r>
            <a:r>
              <a:rPr lang="fr-FR" sz="1400" dirty="0">
                <a:solidFill>
                  <a:schemeClr val="tx1"/>
                </a:solidFill>
              </a:rPr>
              <a:t/>
            </a:r>
            <a:br>
              <a:rPr lang="fr-FR" sz="1400" dirty="0">
                <a:solidFill>
                  <a:schemeClr val="tx1"/>
                </a:solidFill>
              </a:rPr>
            </a:br>
            <a:r>
              <a:rPr lang="fr-FR" sz="1400" dirty="0">
                <a:solidFill>
                  <a:schemeClr val="tx1"/>
                </a:solidFill>
              </a:rPr>
              <a:t>                 -Projet d’une plantation d’arbres sur une parcelle communale</a:t>
            </a:r>
            <a:endParaRPr lang="fr-FR" sz="1400" dirty="0"/>
          </a:p>
        </p:txBody>
      </p:sp>
    </p:spTree>
    <p:extLst>
      <p:ext uri="{BB962C8B-B14F-4D97-AF65-F5344CB8AC3E}">
        <p14:creationId xmlns:p14="http://schemas.microsoft.com/office/powerpoint/2010/main" val="3651761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599"/>
            <a:ext cx="8596668" cy="5713927"/>
          </a:xfrm>
        </p:spPr>
        <p:txBody>
          <a:bodyPr>
            <a:normAutofit/>
          </a:bodyPr>
          <a:lstStyle/>
          <a:p>
            <a:r>
              <a:rPr lang="fr-FR" dirty="0" smtClean="0">
                <a:solidFill>
                  <a:schemeClr val="tx1"/>
                </a:solidFill>
              </a:rPr>
              <a:t>Les </a:t>
            </a:r>
            <a:r>
              <a:rPr lang="fr-FR" dirty="0">
                <a:solidFill>
                  <a:schemeClr val="tx1"/>
                </a:solidFill>
              </a:rPr>
              <a:t>effectifs pour la </a:t>
            </a:r>
            <a:r>
              <a:rPr lang="fr-FR" dirty="0" smtClean="0">
                <a:solidFill>
                  <a:schemeClr val="tx1"/>
                </a:solidFill>
              </a:rPr>
              <a:t>rentrée septembre 2022</a:t>
            </a:r>
            <a:r>
              <a:rPr lang="fr-FR" dirty="0">
                <a:solidFill>
                  <a:schemeClr val="tx1"/>
                </a:solidFill>
              </a:rPr>
              <a:t/>
            </a:r>
            <a:br>
              <a:rPr lang="fr-FR" dirty="0">
                <a:solidFill>
                  <a:schemeClr val="tx1"/>
                </a:solidFill>
              </a:rPr>
            </a:br>
            <a:r>
              <a:rPr lang="fr-FR" dirty="0" smtClean="0">
                <a:solidFill>
                  <a:schemeClr val="tx1"/>
                </a:solidFill>
              </a:rPr>
              <a:t/>
            </a:r>
            <a:br>
              <a:rPr lang="fr-FR" dirty="0" smtClean="0">
                <a:solidFill>
                  <a:schemeClr val="tx1"/>
                </a:solidFill>
              </a:rPr>
            </a:br>
            <a:r>
              <a:rPr lang="fr-FR" dirty="0" smtClean="0">
                <a:solidFill>
                  <a:schemeClr val="tx1"/>
                </a:solidFill>
              </a:rPr>
              <a:t>Les effectifs actuels: total 169 soit une moyenne de 24,14</a:t>
            </a:r>
            <a:br>
              <a:rPr lang="fr-FR" dirty="0" smtClean="0">
                <a:solidFill>
                  <a:schemeClr val="tx1"/>
                </a:solidFill>
              </a:rPr>
            </a:br>
            <a:endParaRPr lang="fr-FR" dirty="0">
              <a:solidFill>
                <a:schemeClr val="tx1"/>
              </a:solidFill>
            </a:endParaRPr>
          </a:p>
        </p:txBody>
      </p:sp>
      <p:pic>
        <p:nvPicPr>
          <p:cNvPr id="5" name="Image 4"/>
          <p:cNvPicPr>
            <a:picLocks noChangeAspect="1"/>
          </p:cNvPicPr>
          <p:nvPr/>
        </p:nvPicPr>
        <p:blipFill>
          <a:blip r:embed="rId2"/>
          <a:stretch>
            <a:fillRect/>
          </a:stretch>
        </p:blipFill>
        <p:spPr>
          <a:xfrm>
            <a:off x="341357" y="3466562"/>
            <a:ext cx="10144125" cy="2971800"/>
          </a:xfrm>
          <a:prstGeom prst="rect">
            <a:avLst/>
          </a:prstGeom>
        </p:spPr>
      </p:pic>
    </p:spTree>
    <p:extLst>
      <p:ext uri="{BB962C8B-B14F-4D97-AF65-F5344CB8AC3E}">
        <p14:creationId xmlns:p14="http://schemas.microsoft.com/office/powerpoint/2010/main" val="1457874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5791200"/>
          </a:xfrm>
        </p:spPr>
        <p:txBody>
          <a:bodyPr/>
          <a:lstStyle/>
          <a:p>
            <a:r>
              <a:rPr lang="fr-FR" dirty="0">
                <a:solidFill>
                  <a:schemeClr val="tx1"/>
                </a:solidFill>
              </a:rPr>
              <a:t>Les </a:t>
            </a:r>
            <a:r>
              <a:rPr lang="fr-FR" dirty="0" smtClean="0">
                <a:solidFill>
                  <a:schemeClr val="tx1"/>
                </a:solidFill>
              </a:rPr>
              <a:t>prévisions </a:t>
            </a:r>
            <a:r>
              <a:rPr lang="fr-FR" sz="2400" dirty="0" smtClean="0">
                <a:solidFill>
                  <a:schemeClr val="tx1"/>
                </a:solidFill>
              </a:rPr>
              <a:t>(données à l’IA NOVEMBRE 2021) </a:t>
            </a:r>
            <a:r>
              <a:rPr lang="fr-FR" dirty="0" smtClean="0">
                <a:solidFill>
                  <a:schemeClr val="tx1"/>
                </a:solidFill>
              </a:rPr>
              <a:t>:</a:t>
            </a:r>
            <a:br>
              <a:rPr lang="fr-FR" dirty="0" smtClean="0">
                <a:solidFill>
                  <a:schemeClr val="tx1"/>
                </a:solidFill>
              </a:rPr>
            </a:br>
            <a:r>
              <a:rPr lang="fr-FR" dirty="0">
                <a:solidFill>
                  <a:schemeClr val="tx1"/>
                </a:solidFill>
              </a:rPr>
              <a:t>	</a:t>
            </a:r>
            <a:r>
              <a:rPr lang="fr-FR" dirty="0" smtClean="0">
                <a:solidFill>
                  <a:schemeClr val="tx1"/>
                </a:solidFill>
              </a:rPr>
              <a:t>							départ de 14 CM2</a:t>
            </a:r>
            <a:br>
              <a:rPr lang="fr-FR" dirty="0" smtClean="0">
                <a:solidFill>
                  <a:schemeClr val="tx1"/>
                </a:solidFill>
              </a:rPr>
            </a:br>
            <a:r>
              <a:rPr lang="fr-FR" dirty="0">
                <a:solidFill>
                  <a:schemeClr val="tx1"/>
                </a:solidFill>
              </a:rPr>
              <a:t>	</a:t>
            </a:r>
            <a:r>
              <a:rPr lang="fr-FR" dirty="0" smtClean="0">
                <a:solidFill>
                  <a:schemeClr val="tx1"/>
                </a:solidFill>
              </a:rPr>
              <a:t>							17 PS en fonction des			</a:t>
            </a:r>
            <a:r>
              <a:rPr lang="fr-FR" dirty="0">
                <a:solidFill>
                  <a:schemeClr val="tx1"/>
                </a:solidFill>
              </a:rPr>
              <a:t>	</a:t>
            </a:r>
            <a:r>
              <a:rPr lang="fr-FR" dirty="0" smtClean="0">
                <a:solidFill>
                  <a:schemeClr val="tx1"/>
                </a:solidFill>
              </a:rPr>
              <a:t>					naissances 2019.</a:t>
            </a:r>
            <a:br>
              <a:rPr lang="fr-FR" dirty="0" smtClean="0">
                <a:solidFill>
                  <a:schemeClr val="tx1"/>
                </a:solidFill>
              </a:rPr>
            </a:br>
            <a:endParaRPr lang="fr-FR" dirty="0">
              <a:solidFill>
                <a:schemeClr val="tx1"/>
              </a:solidFill>
            </a:endParaRPr>
          </a:p>
        </p:txBody>
      </p:sp>
      <p:pic>
        <p:nvPicPr>
          <p:cNvPr id="5" name="Image 4"/>
          <p:cNvPicPr>
            <a:picLocks noChangeAspect="1"/>
          </p:cNvPicPr>
          <p:nvPr/>
        </p:nvPicPr>
        <p:blipFill>
          <a:blip r:embed="rId2"/>
          <a:stretch>
            <a:fillRect/>
          </a:stretch>
        </p:blipFill>
        <p:spPr>
          <a:xfrm>
            <a:off x="373891" y="2870848"/>
            <a:ext cx="10877550" cy="2352675"/>
          </a:xfrm>
          <a:prstGeom prst="rect">
            <a:avLst/>
          </a:prstGeom>
        </p:spPr>
      </p:pic>
    </p:spTree>
    <p:extLst>
      <p:ext uri="{BB962C8B-B14F-4D97-AF65-F5344CB8AC3E}">
        <p14:creationId xmlns:p14="http://schemas.microsoft.com/office/powerpoint/2010/main" val="153273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599"/>
            <a:ext cx="8596668" cy="5662411"/>
          </a:xfrm>
        </p:spPr>
        <p:txBody>
          <a:bodyPr>
            <a:normAutofit fontScale="90000"/>
          </a:bodyPr>
          <a:lstStyle/>
          <a:p>
            <a:r>
              <a:rPr lang="fr-FR" dirty="0" smtClean="0">
                <a:solidFill>
                  <a:schemeClr val="tx1"/>
                </a:solidFill>
              </a:rPr>
              <a:t>Campagne d’inscriptions « lancée » depuis janvier.</a:t>
            </a:r>
            <a:br>
              <a:rPr lang="fr-FR" dirty="0" smtClean="0">
                <a:solidFill>
                  <a:schemeClr val="tx1"/>
                </a:solidFill>
              </a:rPr>
            </a:br>
            <a:r>
              <a:rPr lang="fr-FR" dirty="0" smtClean="0">
                <a:solidFill>
                  <a:schemeClr val="tx1"/>
                </a:solidFill>
              </a:rPr>
              <a:t>A ce jour:</a:t>
            </a:r>
            <a:br>
              <a:rPr lang="fr-FR" dirty="0" smtClean="0">
                <a:solidFill>
                  <a:schemeClr val="tx1"/>
                </a:solidFill>
              </a:rPr>
            </a:br>
            <a:r>
              <a:rPr lang="fr-FR" dirty="0">
                <a:solidFill>
                  <a:schemeClr val="tx1"/>
                </a:solidFill>
              </a:rPr>
              <a:t>6</a:t>
            </a:r>
            <a:r>
              <a:rPr lang="fr-FR" dirty="0" smtClean="0">
                <a:solidFill>
                  <a:schemeClr val="tx1"/>
                </a:solidFill>
              </a:rPr>
              <a:t> PS inscriptions faites</a:t>
            </a:r>
            <a:br>
              <a:rPr lang="fr-FR" dirty="0" smtClean="0">
                <a:solidFill>
                  <a:schemeClr val="tx1"/>
                </a:solidFill>
              </a:rPr>
            </a:br>
            <a:r>
              <a:rPr lang="fr-FR" dirty="0" smtClean="0">
                <a:solidFill>
                  <a:schemeClr val="tx1"/>
                </a:solidFill>
              </a:rPr>
              <a:t>3 </a:t>
            </a:r>
            <a:r>
              <a:rPr lang="fr-FR" dirty="0" err="1" smtClean="0">
                <a:solidFill>
                  <a:schemeClr val="tx1"/>
                </a:solidFill>
              </a:rPr>
              <a:t>RDVs</a:t>
            </a:r>
            <a:r>
              <a:rPr lang="fr-FR" dirty="0" smtClean="0">
                <a:solidFill>
                  <a:schemeClr val="tx1"/>
                </a:solidFill>
              </a:rPr>
              <a:t> pris pour inscriptions PS</a:t>
            </a:r>
            <a:br>
              <a:rPr lang="fr-FR" dirty="0" smtClean="0">
                <a:solidFill>
                  <a:schemeClr val="tx1"/>
                </a:solidFill>
              </a:rPr>
            </a:br>
            <a:r>
              <a:rPr lang="fr-FR" dirty="0">
                <a:solidFill>
                  <a:schemeClr val="tx1"/>
                </a:solidFill>
              </a:rPr>
              <a:t/>
            </a:r>
            <a:br>
              <a:rPr lang="fr-FR" dirty="0">
                <a:solidFill>
                  <a:schemeClr val="tx1"/>
                </a:solidFill>
              </a:rPr>
            </a:br>
            <a:r>
              <a:rPr lang="fr-FR" dirty="0">
                <a:solidFill>
                  <a:schemeClr val="tx1"/>
                </a:solidFill>
              </a:rPr>
              <a:t>1</a:t>
            </a:r>
            <a:r>
              <a:rPr lang="fr-FR" dirty="0" smtClean="0">
                <a:solidFill>
                  <a:schemeClr val="tx1"/>
                </a:solidFill>
              </a:rPr>
              <a:t> inscription prévue en CM1 arrivée en avril</a:t>
            </a:r>
            <a:br>
              <a:rPr lang="fr-FR" dirty="0" smtClean="0">
                <a:solidFill>
                  <a:schemeClr val="tx1"/>
                </a:solidFill>
              </a:rPr>
            </a:br>
            <a:r>
              <a:rPr lang="fr-FR" dirty="0" smtClean="0">
                <a:solidFill>
                  <a:schemeClr val="tx1"/>
                </a:solidFill>
              </a:rPr>
              <a:t>pour septembre 1 arrivée en CP, une arrivée en MS</a:t>
            </a:r>
            <a:br>
              <a:rPr lang="fr-FR" dirty="0" smtClean="0">
                <a:solidFill>
                  <a:schemeClr val="tx1"/>
                </a:solidFill>
              </a:rPr>
            </a:br>
            <a:r>
              <a:rPr lang="fr-FR" dirty="0" smtClean="0">
                <a:solidFill>
                  <a:schemeClr val="tx1"/>
                </a:solidFill>
              </a:rPr>
              <a:t>donc à ce jour / prévision de novembre:</a:t>
            </a:r>
            <a:br>
              <a:rPr lang="fr-FR" dirty="0" smtClean="0">
                <a:solidFill>
                  <a:schemeClr val="tx1"/>
                </a:solidFill>
              </a:rPr>
            </a:br>
            <a:r>
              <a:rPr lang="fr-FR" dirty="0" smtClean="0">
                <a:solidFill>
                  <a:schemeClr val="tx1"/>
                </a:solidFill>
              </a:rPr>
              <a:t>9 PS sur 17 prévus, +1CM2, +1CP, +1MS</a:t>
            </a:r>
            <a:endParaRPr lang="fr-FR" dirty="0">
              <a:solidFill>
                <a:schemeClr val="tx1"/>
              </a:solidFill>
            </a:endParaRPr>
          </a:p>
        </p:txBody>
      </p:sp>
    </p:spTree>
    <p:extLst>
      <p:ext uri="{BB962C8B-B14F-4D97-AF65-F5344CB8AC3E}">
        <p14:creationId xmlns:p14="http://schemas.microsoft.com/office/powerpoint/2010/main" val="3400514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788638" cy="613893"/>
          </a:xfrm>
        </p:spPr>
        <p:txBody>
          <a:bodyPr>
            <a:normAutofit fontScale="90000"/>
          </a:bodyPr>
          <a:lstStyle/>
          <a:p>
            <a:r>
              <a:rPr lang="fr-FR" dirty="0" smtClean="0"/>
              <a:t>SOIT à ce jour</a:t>
            </a:r>
            <a:br>
              <a:rPr lang="fr-FR" dirty="0" smtClean="0"/>
            </a:br>
            <a:endParaRPr lang="fr-FR" dirty="0"/>
          </a:p>
        </p:txBody>
      </p:sp>
      <p:pic>
        <p:nvPicPr>
          <p:cNvPr id="3" name="Image 2"/>
          <p:cNvPicPr>
            <a:picLocks noChangeAspect="1"/>
          </p:cNvPicPr>
          <p:nvPr/>
        </p:nvPicPr>
        <p:blipFill>
          <a:blip r:embed="rId2"/>
          <a:stretch>
            <a:fillRect/>
          </a:stretch>
        </p:blipFill>
        <p:spPr>
          <a:xfrm>
            <a:off x="677334" y="1331622"/>
            <a:ext cx="10896600" cy="3009900"/>
          </a:xfrm>
          <a:prstGeom prst="rect">
            <a:avLst/>
          </a:prstGeom>
        </p:spPr>
      </p:pic>
    </p:spTree>
    <p:extLst>
      <p:ext uri="{BB962C8B-B14F-4D97-AF65-F5344CB8AC3E}">
        <p14:creationId xmlns:p14="http://schemas.microsoft.com/office/powerpoint/2010/main" val="121010105"/>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2290</TotalTime>
  <Words>105</Words>
  <Application>Microsoft Office PowerPoint</Application>
  <PresentationFormat>Grand écran</PresentationFormat>
  <Paragraphs>17</Paragraphs>
  <Slides>17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17</vt:i4>
      </vt:variant>
    </vt:vector>
  </HeadingPairs>
  <TitlesOfParts>
    <vt:vector size="21" baseType="lpstr">
      <vt:lpstr>Arial</vt:lpstr>
      <vt:lpstr>Trebuchet MS</vt:lpstr>
      <vt:lpstr>Wingdings 3</vt:lpstr>
      <vt:lpstr>Facette</vt:lpstr>
      <vt:lpstr>Conseil école de l’Etang année 2021/2022 n°2 mardi 8 mars 2022 18h30 </vt:lpstr>
      <vt:lpstr>Rappel :  Le conseil d'école se réunit une fois par trimestre, c’est le deuxième conseil de l’année scolaire.  Le conseil d’école est un organe de concertation institutionnel doté de compétences décisionnelles.  Le conseil d’école vote le règlement intérieur et adopte le projet d’école. Il donne son avis et fait des suggestions sur le fonctionnement de l’école et sur toutes les questions qui intéressent la vie de l’école : comme par exemple les activités périscolaires, restauration scolaire, hygiène scolaire, sécurité des enfants...</vt:lpstr>
      <vt:lpstr>Personnes excusées: Audrey Beignier (CTP PS-MS), Noémie Rochette (CTP CE1-CE2), Jordan Chapelon (remplaçant CM1-CM2), Angélique Bayle (parent élu), Stéphanie Rajot-Bourdier (parent élu), Emmanuelle Rey (parent élu)  Personnes attendues: Geneviève Mandon adjointe mairie  Gilbert Grousson DDEN  Parents élus: Katia Bommersbach Audrey Delolme Sandrine Guernon Emilie Lescanne-Fleury Karine Padel Christelle Oriol Marie-Noëlle Pointeau-Carbanne Frédéric Mas Marc Driol  Equipe enseignante: Odile Tardy (PS-MS) Elisabeth Coupat (MS-GS) Véronique Martin (CP) Julien Thiolière (remplaçant Edwige Grand CP-CE2) Charlotte André (CE1-CM1 secrétaire de séance) Cindy Viallon (complément CP/CE2 et CE1/CM1) Philippe Adamski (titulaire remplaçant rattaché à l’école CP et CM1-CM2) Nicolas Poirier (CE1-CE2 et directeur)    </vt:lpstr>
      <vt:lpstr>Ce conseil permettra d’aborder :   - Les projets des classes - Faire le point sur les effectifs pour la prochaine rentrée - Faire le point de la situation actuelle (personnels de l’école) - Questions diverses Consommation des fluides, ménage Commission travaux =&gt; aménagement cour élémentaire </vt:lpstr>
      <vt:lpstr>Les projets des classes Projets pour l’ensemble des classes de l’école: -La grande lessive: thème « Les ombres portées » -Plantation dans l’ancien bac à sable des maternelles -Projet « école et Cinéma » -Film « Le Chêne » pour le primaire -Activité piscine (Dunières) période 5 pour les classes de CP-CE2 / CE1-CM1 / CM1-CM2  PS/MS: -Projet sciences avec un animateur du Pilat MS/GS: -Projet USEP le 4/04, activités d’orientation au parc de Solaure             -Projet « école dehors » tous les jeudis matins             -Projet Olivier Ponsot (conteur professionnel), réaliser un livre CP: -projet « zéro déchet », fabrication d’objets recyclés       -Transformation de l’habitat, transformation des anciennes passementeries       -Projet USEP, volley, course longue, initiation à la course d’orientation le 8/04, cross le 15/04, puis tennis en P5 CP/CE2: - Projet de correspondance avec une classe de CP/CE2 de Solaure               - Projet avec le Parc du Pilat, les éco-systèmes, la faune et la flore CE1/CE2:- Projet USEP, doublette avec une classe de la Cottencière, le cross le 15/04, rencontre athlétisme le 19 ou 20 mai à l’Etivallière. CE1/CM1:- Projet « école dehors », avec de temps en temps des activités sportives(course d’orientation, biathlon VTT)               - Réalisation d’un recueil de poésies               - Projet piscine: 6 séances en P5 CM1/CM2:-Projet USEP, « l’école de la Mémoire » sur le thème de la 2nd guerre mondiale, rencontre avec une classe de montchovet                  -Projet d’une plantation d’arbres sur une parcelle communale</vt:lpstr>
      <vt:lpstr>Les effectifs pour la rentrée septembre 2022  Les effectifs actuels: total 169 soit une moyenne de 24,14 </vt:lpstr>
      <vt:lpstr>Les prévisions (données à l’IA NOVEMBRE 2021) :         départ de 14 CM2         17 PS en fonction des         naissances 2019. </vt:lpstr>
      <vt:lpstr>Campagne d’inscriptions « lancée » depuis janvier. A ce jour: 6 PS inscriptions faites 3 RDVs pris pour inscriptions PS  1 inscription prévue en CM1 arrivée en avril pour septembre 1 arrivée en CP, une arrivée en MS donc à ce jour / prévision de novembre: 9 PS sur 17 prévus, +1CM2, +1CP, +1MS</vt:lpstr>
      <vt:lpstr>SOIT à ce jour </vt:lpstr>
      <vt:lpstr>Se pose toujours la question des accords de dérogations pour les habitants de Marlhes qui ont de droit accès à une école publique.  L’école de Jonzieux est pour le moment « limite » en effectifs, nous tendons à respecter les limites de 24 élèves en classes de GS, CP, CE1. Il n’y a pas de règles mais accord de dérogation au cas / cas. Pour les futures inscriptions, les demandes de dérogations ne seront validées que début juin, après validations des inscriptions pour les genésiens. Problème d’inscriptions tardives de PS habitants St Genest et d’arrivées non prévues. </vt:lpstr>
      <vt:lpstr>La situation actuelle (personnels de l’école)  Les titulaires:  7 titulaires : Odile Tardy, Elisabeth Coupat, Véronique Martin, Edwige Grand, Valérie Rolhion, Charlotte André, Nicolas Poirier. 1 titulaire remplaçant rattaché à l’école : Philippe Adamski 1 temps partiels CP-CE2 et CE1-CM1: Cindy Viallon (m-v) 1 temps partiel sur classe PS-MS: Audrey Beignier (l) 1 complément décharge de direction: Noémie Rochette (m) </vt:lpstr>
      <vt:lpstr>Situation à ce jour PS-MS Odile Tardy travaille sur l’école M-J-V, déchargée le lundi par Audrey Beignier. MS-GS Elisabeth Coupat 100% CP Véronique Martin le M-V reprise 100% le 15 mars CP-CE2 Edwige Grand remplacée par Julien Thiolière CE1-CM1 Charlotte André L-M-J complétée par Cindy Viallon le vendredi CE1-CE2 Nicolas Poirier L-J-V complété par Noémie Rochette le mardi CM1-CM2 Philippe Adamski à 50%+Jordan Chapelon (qui remplace Valérie Rolhion) puis reprise à 100% Philippe Adamski du 17mars =&gt;1er avril (date fin AT Valérie Rolhion)</vt:lpstr>
      <vt:lpstr>Les ATSEMs sur le temps scolaire: Brigitte Brunon/ Emma Bray/ Caroline Moysan/ Régine Padel qui assurent temps garderie, ATSEM classes Mat., cantine, étude, ménage.  Assistante d’Elève en Situation de Handicap : Crystel Célarié mutualisée Sabrina Trivis mutualisée, arrivée en février suite à la scolarisation (CE1-CE2) d’un élève notifié en classe de CE1  pour accompagnement de 4 élèves (dossiers notifiés MDPH)</vt:lpstr>
      <vt:lpstr>Dates et évènements à venir:  rando de l’Etang le samedi 11 juin  fête de l’école le vendredi 1er juillet</vt:lpstr>
      <vt:lpstr>Commission travaux: prévoir une date  Pour rappel:  1,2 parents élus: Emmanuelle Rey + Katia Bommersbach 1,2 représentants élèves (si nécessaire) 1,2 directeur / membre de l’équipe enseignante 1 ATSEM 1 élu 1 responsable service technique</vt:lpstr>
      <vt:lpstr>Questions diverses: . consommations (fluides) et du ménage réalisé à l'école de l’Étang -Consommation électricité -Incident de cantine: « Intoxication » -Commission travaux: aura lieu le 24/03 à 18h -Commission cantine: aura lieu le 12/04 à 18h -Le carnaval mardi 1er mars n’a pas eu lieu à l’école par décision de conseil des maîtres. </vt:lpstr>
      <vt:lpstr>Merci pour votre présence, votre participation ce soir, le CR vous sera transmis par email pour relecture et validation avant diffusion aux familles.  Bonne soirée   N.Poirier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Conseil école de l’Etang 2ème année 2020/2021 mardi 16 mars 2021 18h30</dc:title>
  <dc:creator>UTIL1</dc:creator>
  <cp:lastModifiedBy>Ecole de l'Etang</cp:lastModifiedBy>
  <cp:revision>52</cp:revision>
  <cp:lastPrinted>2021-03-16T15:03:01Z</cp:lastPrinted>
  <dcterms:created xsi:type="dcterms:W3CDTF">2021-03-16T13:44:29Z</dcterms:created>
  <dcterms:modified xsi:type="dcterms:W3CDTF">2022-03-17T16:31:02Z</dcterms:modified>
</cp:coreProperties>
</file>